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9" r:id="rId2"/>
    <p:sldId id="273" r:id="rId3"/>
    <p:sldId id="292" r:id="rId4"/>
    <p:sldId id="291" r:id="rId5"/>
    <p:sldId id="259" r:id="rId6"/>
    <p:sldId id="261" r:id="rId7"/>
    <p:sldId id="262" r:id="rId8"/>
    <p:sldId id="263" r:id="rId9"/>
    <p:sldId id="266" r:id="rId10"/>
    <p:sldId id="275" r:id="rId11"/>
    <p:sldId id="286" r:id="rId12"/>
    <p:sldId id="287" r:id="rId13"/>
    <p:sldId id="288" r:id="rId14"/>
    <p:sldId id="267" r:id="rId15"/>
    <p:sldId id="271" r:id="rId16"/>
    <p:sldId id="268" r:id="rId17"/>
    <p:sldId id="269" r:id="rId18"/>
    <p:sldId id="270" r:id="rId19"/>
    <p:sldId id="297" r:id="rId20"/>
    <p:sldId id="298" r:id="rId21"/>
    <p:sldId id="299" r:id="rId22"/>
    <p:sldId id="300" r:id="rId23"/>
    <p:sldId id="301" r:id="rId24"/>
    <p:sldId id="256" r:id="rId25"/>
    <p:sldId id="257" r:id="rId26"/>
    <p:sldId id="260" r:id="rId27"/>
    <p:sldId id="294" r:id="rId28"/>
    <p:sldId id="295" r:id="rId29"/>
    <p:sldId id="276" r:id="rId30"/>
    <p:sldId id="277" r:id="rId31"/>
    <p:sldId id="278" r:id="rId32"/>
    <p:sldId id="284" r:id="rId33"/>
    <p:sldId id="281" r:id="rId34"/>
    <p:sldId id="283" r:id="rId35"/>
    <p:sldId id="282" r:id="rId36"/>
    <p:sldId id="289" r:id="rId37"/>
    <p:sldId id="290" r:id="rId38"/>
    <p:sldId id="296" r:id="rId39"/>
    <p:sldId id="280" r:id="rId4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0099FF"/>
    <a:srgbClr val="FF0066"/>
    <a:srgbClr val="FC7B10"/>
    <a:srgbClr val="F7FEA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6" d="100"/>
          <a:sy n="46" d="100"/>
        </p:scale>
        <p:origin x="-642"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en-US" smtClean="0"/>
              <a:t>Click to edit Master title style</a:t>
            </a:r>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13"/>
          <p:cNvSpPr>
            <a:spLocks noGrp="1"/>
          </p:cNvSpPr>
          <p:nvPr>
            <p:ph type="dt" sz="half" idx="10"/>
          </p:nvPr>
        </p:nvSpPr>
        <p:spPr/>
        <p:txBody>
          <a:bodyPr/>
          <a:lstStyle>
            <a:lvl1pPr>
              <a:defRPr/>
            </a:lvl1pPr>
          </a:lstStyle>
          <a:p>
            <a:pPr>
              <a:defRPr/>
            </a:pPr>
            <a:fld id="{E18AACBA-FE70-46B9-AE78-CFCF12EECBFC}" type="datetimeFigureOut">
              <a:rPr lang="en-US"/>
              <a:pPr>
                <a:defRPr/>
              </a:pPr>
              <a:t>5/18/2011</a:t>
            </a:fld>
            <a:endParaRPr lang="en-US" dirty="0"/>
          </a:p>
        </p:txBody>
      </p:sp>
      <p:sp>
        <p:nvSpPr>
          <p:cNvPr id="5" name="Footer Placeholder 2"/>
          <p:cNvSpPr>
            <a:spLocks noGrp="1"/>
          </p:cNvSpPr>
          <p:nvPr>
            <p:ph type="ftr" sz="quarter" idx="11"/>
          </p:nvPr>
        </p:nvSpPr>
        <p:spPr/>
        <p:txBody>
          <a:bodyPr/>
          <a:lstStyle>
            <a:lvl1pPr>
              <a:defRPr/>
            </a:lvl1pPr>
          </a:lstStyle>
          <a:p>
            <a:pPr>
              <a:defRPr/>
            </a:pPr>
            <a:endParaRPr lang="en-US" dirty="0"/>
          </a:p>
        </p:txBody>
      </p:sp>
      <p:sp>
        <p:nvSpPr>
          <p:cNvPr id="6" name="Slide Number Placeholder 22"/>
          <p:cNvSpPr>
            <a:spLocks noGrp="1"/>
          </p:cNvSpPr>
          <p:nvPr>
            <p:ph type="sldNum" sz="quarter" idx="12"/>
          </p:nvPr>
        </p:nvSpPr>
        <p:spPr/>
        <p:txBody>
          <a:bodyPr/>
          <a:lstStyle>
            <a:lvl1pPr>
              <a:defRPr/>
            </a:lvl1pPr>
          </a:lstStyle>
          <a:p>
            <a:pPr>
              <a:defRPr/>
            </a:pPr>
            <a:fld id="{8AAB8044-5860-4824-A79A-6853E125591C}"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2CCCFB0A-0D99-48C1-A413-0FA10C1AE68F}" type="datetimeFigureOut">
              <a:rPr lang="en-US"/>
              <a:pPr>
                <a:defRPr/>
              </a:pPr>
              <a:t>5/18/2011</a:t>
            </a:fld>
            <a:endParaRPr lang="en-US" dirty="0"/>
          </a:p>
        </p:txBody>
      </p:sp>
      <p:sp>
        <p:nvSpPr>
          <p:cNvPr id="5" name="Footer Placeholder 2"/>
          <p:cNvSpPr>
            <a:spLocks noGrp="1"/>
          </p:cNvSpPr>
          <p:nvPr>
            <p:ph type="ftr" sz="quarter" idx="11"/>
          </p:nvPr>
        </p:nvSpPr>
        <p:spPr/>
        <p:txBody>
          <a:bodyPr/>
          <a:lstStyle>
            <a:lvl1pPr>
              <a:defRPr/>
            </a:lvl1pPr>
          </a:lstStyle>
          <a:p>
            <a:pPr>
              <a:defRPr/>
            </a:pPr>
            <a:endParaRPr lang="en-US" dirty="0"/>
          </a:p>
        </p:txBody>
      </p:sp>
      <p:sp>
        <p:nvSpPr>
          <p:cNvPr id="6" name="Slide Number Placeholder 22"/>
          <p:cNvSpPr>
            <a:spLocks noGrp="1"/>
          </p:cNvSpPr>
          <p:nvPr>
            <p:ph type="sldNum" sz="quarter" idx="12"/>
          </p:nvPr>
        </p:nvSpPr>
        <p:spPr/>
        <p:txBody>
          <a:bodyPr/>
          <a:lstStyle>
            <a:lvl1pPr>
              <a:defRPr/>
            </a:lvl1pPr>
          </a:lstStyle>
          <a:p>
            <a:pPr>
              <a:defRPr/>
            </a:pPr>
            <a:fld id="{93BB6557-FF2D-4B28-9E09-77F226411184}"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C129191C-012B-4774-814A-568BA8E37976}" type="datetimeFigureOut">
              <a:rPr lang="en-US"/>
              <a:pPr>
                <a:defRPr/>
              </a:pPr>
              <a:t>5/18/2011</a:t>
            </a:fld>
            <a:endParaRPr lang="en-US" dirty="0"/>
          </a:p>
        </p:txBody>
      </p:sp>
      <p:sp>
        <p:nvSpPr>
          <p:cNvPr id="5" name="Footer Placeholder 2"/>
          <p:cNvSpPr>
            <a:spLocks noGrp="1"/>
          </p:cNvSpPr>
          <p:nvPr>
            <p:ph type="ftr" sz="quarter" idx="11"/>
          </p:nvPr>
        </p:nvSpPr>
        <p:spPr/>
        <p:txBody>
          <a:bodyPr/>
          <a:lstStyle>
            <a:lvl1pPr>
              <a:defRPr/>
            </a:lvl1pPr>
          </a:lstStyle>
          <a:p>
            <a:pPr>
              <a:defRPr/>
            </a:pPr>
            <a:endParaRPr lang="en-US" dirty="0"/>
          </a:p>
        </p:txBody>
      </p:sp>
      <p:sp>
        <p:nvSpPr>
          <p:cNvPr id="6" name="Slide Number Placeholder 22"/>
          <p:cNvSpPr>
            <a:spLocks noGrp="1"/>
          </p:cNvSpPr>
          <p:nvPr>
            <p:ph type="sldNum" sz="quarter" idx="12"/>
          </p:nvPr>
        </p:nvSpPr>
        <p:spPr/>
        <p:txBody>
          <a:bodyPr/>
          <a:lstStyle>
            <a:lvl1pPr>
              <a:defRPr/>
            </a:lvl1pPr>
          </a:lstStyle>
          <a:p>
            <a:pPr>
              <a:defRPr/>
            </a:pPr>
            <a:fld id="{FAF17F2A-D129-40E5-A0D7-0CFC096C43EC}"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99768A02-6C24-40DD-8510-CF6817DE8A50}" type="datetimeFigureOut">
              <a:rPr lang="en-US"/>
              <a:pPr>
                <a:defRPr/>
              </a:pPr>
              <a:t>5/18/2011</a:t>
            </a:fld>
            <a:endParaRPr lang="en-US" dirty="0"/>
          </a:p>
        </p:txBody>
      </p:sp>
      <p:sp>
        <p:nvSpPr>
          <p:cNvPr id="5" name="Footer Placeholder 2"/>
          <p:cNvSpPr>
            <a:spLocks noGrp="1"/>
          </p:cNvSpPr>
          <p:nvPr>
            <p:ph type="ftr" sz="quarter" idx="11"/>
          </p:nvPr>
        </p:nvSpPr>
        <p:spPr/>
        <p:txBody>
          <a:bodyPr/>
          <a:lstStyle>
            <a:lvl1pPr>
              <a:defRPr/>
            </a:lvl1pPr>
          </a:lstStyle>
          <a:p>
            <a:pPr>
              <a:defRPr/>
            </a:pPr>
            <a:endParaRPr lang="en-US" dirty="0"/>
          </a:p>
        </p:txBody>
      </p:sp>
      <p:sp>
        <p:nvSpPr>
          <p:cNvPr id="6" name="Slide Number Placeholder 22"/>
          <p:cNvSpPr>
            <a:spLocks noGrp="1"/>
          </p:cNvSpPr>
          <p:nvPr>
            <p:ph type="sldNum" sz="quarter" idx="12"/>
          </p:nvPr>
        </p:nvSpPr>
        <p:spPr/>
        <p:txBody>
          <a:bodyPr/>
          <a:lstStyle>
            <a:lvl1pPr>
              <a:defRPr/>
            </a:lvl1pPr>
          </a:lstStyle>
          <a:p>
            <a:pPr>
              <a:defRPr/>
            </a:pPr>
            <a:fld id="{530F3FC1-5AD1-4361-9C25-A3760E7A5C30}"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13"/>
          <p:cNvSpPr>
            <a:spLocks noGrp="1"/>
          </p:cNvSpPr>
          <p:nvPr>
            <p:ph type="dt" sz="half" idx="10"/>
          </p:nvPr>
        </p:nvSpPr>
        <p:spPr/>
        <p:txBody>
          <a:bodyPr/>
          <a:lstStyle>
            <a:lvl1pPr>
              <a:defRPr/>
            </a:lvl1pPr>
          </a:lstStyle>
          <a:p>
            <a:pPr>
              <a:defRPr/>
            </a:pPr>
            <a:fld id="{236A6A9F-6DE0-416B-B3BF-859112C24A40}" type="datetimeFigureOut">
              <a:rPr lang="en-US"/>
              <a:pPr>
                <a:defRPr/>
              </a:pPr>
              <a:t>5/18/2011</a:t>
            </a:fld>
            <a:endParaRPr lang="en-US" dirty="0"/>
          </a:p>
        </p:txBody>
      </p:sp>
      <p:sp>
        <p:nvSpPr>
          <p:cNvPr id="5" name="Footer Placeholder 2"/>
          <p:cNvSpPr>
            <a:spLocks noGrp="1"/>
          </p:cNvSpPr>
          <p:nvPr>
            <p:ph type="ftr" sz="quarter" idx="11"/>
          </p:nvPr>
        </p:nvSpPr>
        <p:spPr/>
        <p:txBody>
          <a:bodyPr/>
          <a:lstStyle>
            <a:lvl1pPr>
              <a:defRPr/>
            </a:lvl1pPr>
          </a:lstStyle>
          <a:p>
            <a:pPr>
              <a:defRPr/>
            </a:pPr>
            <a:endParaRPr lang="en-US" dirty="0"/>
          </a:p>
        </p:txBody>
      </p:sp>
      <p:sp>
        <p:nvSpPr>
          <p:cNvPr id="6" name="Slide Number Placeholder 22"/>
          <p:cNvSpPr>
            <a:spLocks noGrp="1"/>
          </p:cNvSpPr>
          <p:nvPr>
            <p:ph type="sldNum" sz="quarter" idx="12"/>
          </p:nvPr>
        </p:nvSpPr>
        <p:spPr/>
        <p:txBody>
          <a:bodyPr/>
          <a:lstStyle>
            <a:lvl1pPr>
              <a:defRPr/>
            </a:lvl1pPr>
          </a:lstStyle>
          <a:p>
            <a:pPr>
              <a:defRPr/>
            </a:pPr>
            <a:fld id="{842EFB34-3949-43B2-AA35-13FBF38039AD}"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CBA69430-3D12-4314-8E9D-FE1DC6DD9F50}" type="datetimeFigureOut">
              <a:rPr lang="en-US"/>
              <a:pPr>
                <a:defRPr/>
              </a:pPr>
              <a:t>5/18/2011</a:t>
            </a:fld>
            <a:endParaRPr lang="en-US" dirty="0"/>
          </a:p>
        </p:txBody>
      </p:sp>
      <p:sp>
        <p:nvSpPr>
          <p:cNvPr id="6" name="Footer Placeholder 2"/>
          <p:cNvSpPr>
            <a:spLocks noGrp="1"/>
          </p:cNvSpPr>
          <p:nvPr>
            <p:ph type="ftr" sz="quarter" idx="11"/>
          </p:nvPr>
        </p:nvSpPr>
        <p:spPr/>
        <p:txBody>
          <a:bodyPr/>
          <a:lstStyle>
            <a:lvl1pPr>
              <a:defRPr/>
            </a:lvl1pPr>
          </a:lstStyle>
          <a:p>
            <a:pPr>
              <a:defRPr/>
            </a:pPr>
            <a:endParaRPr lang="en-US" dirty="0"/>
          </a:p>
        </p:txBody>
      </p:sp>
      <p:sp>
        <p:nvSpPr>
          <p:cNvPr id="7" name="Slide Number Placeholder 22"/>
          <p:cNvSpPr>
            <a:spLocks noGrp="1"/>
          </p:cNvSpPr>
          <p:nvPr>
            <p:ph type="sldNum" sz="quarter" idx="12"/>
          </p:nvPr>
        </p:nvSpPr>
        <p:spPr/>
        <p:txBody>
          <a:bodyPr/>
          <a:lstStyle>
            <a:lvl1pPr>
              <a:defRPr/>
            </a:lvl1pPr>
          </a:lstStyle>
          <a:p>
            <a:pPr>
              <a:defRPr/>
            </a:pPr>
            <a:fld id="{39312CD5-744F-4DC1-A4BE-4663EA91EE8C}"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fld id="{A61E8904-6037-45F6-8EBC-BCD28412BC2F}" type="datetimeFigureOut">
              <a:rPr lang="en-US"/>
              <a:pPr>
                <a:defRPr/>
              </a:pPr>
              <a:t>5/18/2011</a:t>
            </a:fld>
            <a:endParaRPr lang="en-US" dirty="0"/>
          </a:p>
        </p:txBody>
      </p:sp>
      <p:sp>
        <p:nvSpPr>
          <p:cNvPr id="8" name="Footer Placeholder 2"/>
          <p:cNvSpPr>
            <a:spLocks noGrp="1"/>
          </p:cNvSpPr>
          <p:nvPr>
            <p:ph type="ftr" sz="quarter" idx="11"/>
          </p:nvPr>
        </p:nvSpPr>
        <p:spPr/>
        <p:txBody>
          <a:bodyPr/>
          <a:lstStyle>
            <a:lvl1pPr>
              <a:defRPr/>
            </a:lvl1pPr>
          </a:lstStyle>
          <a:p>
            <a:pPr>
              <a:defRPr/>
            </a:pPr>
            <a:endParaRPr lang="en-US" dirty="0"/>
          </a:p>
        </p:txBody>
      </p:sp>
      <p:sp>
        <p:nvSpPr>
          <p:cNvPr id="9" name="Slide Number Placeholder 22"/>
          <p:cNvSpPr>
            <a:spLocks noGrp="1"/>
          </p:cNvSpPr>
          <p:nvPr>
            <p:ph type="sldNum" sz="quarter" idx="12"/>
          </p:nvPr>
        </p:nvSpPr>
        <p:spPr/>
        <p:txBody>
          <a:bodyPr/>
          <a:lstStyle>
            <a:lvl1pPr>
              <a:defRPr/>
            </a:lvl1pPr>
          </a:lstStyle>
          <a:p>
            <a:pPr>
              <a:defRPr/>
            </a:pPr>
            <a:fld id="{621658A0-A303-447A-927B-A37050D732FF}"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A8080487-4933-42D9-B6A9-4BF0D6906CA7}" type="datetimeFigureOut">
              <a:rPr lang="en-US"/>
              <a:pPr>
                <a:defRPr/>
              </a:pPr>
              <a:t>5/18/2011</a:t>
            </a:fld>
            <a:endParaRPr lang="en-US" dirty="0"/>
          </a:p>
        </p:txBody>
      </p:sp>
      <p:sp>
        <p:nvSpPr>
          <p:cNvPr id="4" name="Footer Placeholder 2"/>
          <p:cNvSpPr>
            <a:spLocks noGrp="1"/>
          </p:cNvSpPr>
          <p:nvPr>
            <p:ph type="ftr" sz="quarter" idx="11"/>
          </p:nvPr>
        </p:nvSpPr>
        <p:spPr/>
        <p:txBody>
          <a:bodyPr/>
          <a:lstStyle>
            <a:lvl1pPr>
              <a:defRPr/>
            </a:lvl1pPr>
          </a:lstStyle>
          <a:p>
            <a:pPr>
              <a:defRPr/>
            </a:pPr>
            <a:endParaRPr lang="en-US" dirty="0"/>
          </a:p>
        </p:txBody>
      </p:sp>
      <p:sp>
        <p:nvSpPr>
          <p:cNvPr id="5" name="Slide Number Placeholder 22"/>
          <p:cNvSpPr>
            <a:spLocks noGrp="1"/>
          </p:cNvSpPr>
          <p:nvPr>
            <p:ph type="sldNum" sz="quarter" idx="12"/>
          </p:nvPr>
        </p:nvSpPr>
        <p:spPr/>
        <p:txBody>
          <a:bodyPr/>
          <a:lstStyle>
            <a:lvl1pPr>
              <a:defRPr/>
            </a:lvl1pPr>
          </a:lstStyle>
          <a:p>
            <a:pPr>
              <a:defRPr/>
            </a:pPr>
            <a:fld id="{CEDA02EC-7B85-4975-8AC8-776D533AB777}"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CE3B1F67-8725-4786-9BE4-171AA6D678EB}" type="datetimeFigureOut">
              <a:rPr lang="en-US"/>
              <a:pPr>
                <a:defRPr/>
              </a:pPr>
              <a:t>5/18/2011</a:t>
            </a:fld>
            <a:endParaRPr lang="en-US" dirty="0"/>
          </a:p>
        </p:txBody>
      </p:sp>
      <p:sp>
        <p:nvSpPr>
          <p:cNvPr id="3" name="Footer Placeholder 2"/>
          <p:cNvSpPr>
            <a:spLocks noGrp="1"/>
          </p:cNvSpPr>
          <p:nvPr>
            <p:ph type="ftr" sz="quarter" idx="11"/>
          </p:nvPr>
        </p:nvSpPr>
        <p:spPr/>
        <p:txBody>
          <a:bodyPr/>
          <a:lstStyle>
            <a:lvl1pPr>
              <a:defRPr/>
            </a:lvl1pPr>
          </a:lstStyle>
          <a:p>
            <a:pPr>
              <a:defRPr/>
            </a:pPr>
            <a:endParaRPr lang="en-US" dirty="0"/>
          </a:p>
        </p:txBody>
      </p:sp>
      <p:sp>
        <p:nvSpPr>
          <p:cNvPr id="4" name="Slide Number Placeholder 22"/>
          <p:cNvSpPr>
            <a:spLocks noGrp="1"/>
          </p:cNvSpPr>
          <p:nvPr>
            <p:ph type="sldNum" sz="quarter" idx="12"/>
          </p:nvPr>
        </p:nvSpPr>
        <p:spPr/>
        <p:txBody>
          <a:bodyPr/>
          <a:lstStyle>
            <a:lvl1pPr>
              <a:defRPr/>
            </a:lvl1pPr>
          </a:lstStyle>
          <a:p>
            <a:pPr>
              <a:defRPr/>
            </a:pPr>
            <a:fld id="{B7CDBCEC-8A3C-4453-963F-27AB238122D3}"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en-US" smtClean="0"/>
              <a:t>Click to edit Master title style</a:t>
            </a:r>
            <a:endParaRPr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159A99C1-33A4-4BFE-BADB-FA3613710ACF}" type="datetimeFigureOut">
              <a:rPr lang="en-US"/>
              <a:pPr>
                <a:defRPr/>
              </a:pPr>
              <a:t>5/18/2011</a:t>
            </a:fld>
            <a:endParaRPr lang="en-US" dirty="0"/>
          </a:p>
        </p:txBody>
      </p:sp>
      <p:sp>
        <p:nvSpPr>
          <p:cNvPr id="6" name="Footer Placeholder 2"/>
          <p:cNvSpPr>
            <a:spLocks noGrp="1"/>
          </p:cNvSpPr>
          <p:nvPr>
            <p:ph type="ftr" sz="quarter" idx="11"/>
          </p:nvPr>
        </p:nvSpPr>
        <p:spPr/>
        <p:txBody>
          <a:bodyPr/>
          <a:lstStyle>
            <a:lvl1pPr>
              <a:defRPr/>
            </a:lvl1pPr>
          </a:lstStyle>
          <a:p>
            <a:pPr>
              <a:defRPr/>
            </a:pPr>
            <a:endParaRPr lang="en-US" dirty="0"/>
          </a:p>
        </p:txBody>
      </p:sp>
      <p:sp>
        <p:nvSpPr>
          <p:cNvPr id="7" name="Slide Number Placeholder 22"/>
          <p:cNvSpPr>
            <a:spLocks noGrp="1"/>
          </p:cNvSpPr>
          <p:nvPr>
            <p:ph type="sldNum" sz="quarter" idx="12"/>
          </p:nvPr>
        </p:nvSpPr>
        <p:spPr/>
        <p:txBody>
          <a:bodyPr/>
          <a:lstStyle>
            <a:lvl1pPr>
              <a:defRPr/>
            </a:lvl1pPr>
          </a:lstStyle>
          <a:p>
            <a:pPr>
              <a:defRPr/>
            </a:pPr>
            <a:fld id="{EF2BE6BB-4F99-457D-AD39-C05F14ED71DF}"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en-US" noProof="0" dirty="0" smtClean="0"/>
              <a:t>Click icon to add picture</a:t>
            </a:r>
            <a:endParaRPr lang="en-US" noProof="0" dirty="0"/>
          </a:p>
        </p:txBody>
      </p:sp>
      <p:sp>
        <p:nvSpPr>
          <p:cNvPr id="4" name="Text Placeholder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13"/>
          <p:cNvSpPr>
            <a:spLocks noGrp="1"/>
          </p:cNvSpPr>
          <p:nvPr>
            <p:ph type="dt" sz="half" idx="10"/>
          </p:nvPr>
        </p:nvSpPr>
        <p:spPr/>
        <p:txBody>
          <a:bodyPr/>
          <a:lstStyle>
            <a:lvl1pPr>
              <a:defRPr/>
            </a:lvl1pPr>
          </a:lstStyle>
          <a:p>
            <a:pPr>
              <a:defRPr/>
            </a:pPr>
            <a:fld id="{917BA664-1EA7-4F84-8B3E-508A2C577039}" type="datetimeFigureOut">
              <a:rPr lang="en-US"/>
              <a:pPr>
                <a:defRPr/>
              </a:pPr>
              <a:t>5/18/2011</a:t>
            </a:fld>
            <a:endParaRPr lang="en-US" dirty="0"/>
          </a:p>
        </p:txBody>
      </p:sp>
      <p:sp>
        <p:nvSpPr>
          <p:cNvPr id="6" name="Footer Placeholder 2"/>
          <p:cNvSpPr>
            <a:spLocks noGrp="1"/>
          </p:cNvSpPr>
          <p:nvPr>
            <p:ph type="ftr" sz="quarter" idx="11"/>
          </p:nvPr>
        </p:nvSpPr>
        <p:spPr/>
        <p:txBody>
          <a:bodyPr/>
          <a:lstStyle>
            <a:lvl1pPr>
              <a:defRPr/>
            </a:lvl1pPr>
          </a:lstStyle>
          <a:p>
            <a:pPr>
              <a:defRPr/>
            </a:pPr>
            <a:endParaRPr lang="en-US" dirty="0"/>
          </a:p>
        </p:txBody>
      </p:sp>
      <p:sp>
        <p:nvSpPr>
          <p:cNvPr id="7" name="Slide Number Placeholder 22"/>
          <p:cNvSpPr>
            <a:spLocks noGrp="1"/>
          </p:cNvSpPr>
          <p:nvPr>
            <p:ph type="sldNum" sz="quarter" idx="12"/>
          </p:nvPr>
        </p:nvSpPr>
        <p:spPr/>
        <p:txBody>
          <a:bodyPr/>
          <a:lstStyle>
            <a:lvl1pPr>
              <a:defRPr/>
            </a:lvl1pPr>
          </a:lstStyle>
          <a:p>
            <a:pPr>
              <a:defRPr/>
            </a:pPr>
            <a:fld id="{4B4F1BF7-635B-4999-A12F-EB92765EE9E5}"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en-US" smtClean="0"/>
              <a:t>Click to edit Master title style</a:t>
            </a:r>
            <a:endParaRPr lang="en-US"/>
          </a:p>
        </p:txBody>
      </p:sp>
      <p:sp>
        <p:nvSpPr>
          <p:cNvPr id="1027" name="Text Placeholder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fontAlgn="auto" latinLnBrk="0" hangingPunct="1">
              <a:spcBef>
                <a:spcPts val="0"/>
              </a:spcBef>
              <a:spcAft>
                <a:spcPts val="0"/>
              </a:spcAft>
              <a:defRPr kumimoji="0" sz="1200">
                <a:solidFill>
                  <a:schemeClr val="tx1">
                    <a:shade val="50000"/>
                  </a:schemeClr>
                </a:solidFill>
                <a:latin typeface="+mn-lt"/>
              </a:defRPr>
            </a:lvl1pPr>
          </a:lstStyle>
          <a:p>
            <a:pPr>
              <a:defRPr/>
            </a:pPr>
            <a:fld id="{D8F55609-A558-460E-B016-E5A8D9F0FBCA}" type="datetimeFigureOut">
              <a:rPr lang="en-US"/>
              <a:pPr>
                <a:defRPr/>
              </a:pPr>
              <a:t>5/18/2011</a:t>
            </a:fld>
            <a:endParaRPr lang="en-US" dirty="0"/>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fontAlgn="auto" latinLnBrk="0" hangingPunct="1">
              <a:spcBef>
                <a:spcPts val="0"/>
              </a:spcBef>
              <a:spcAft>
                <a:spcPts val="0"/>
              </a:spcAft>
              <a:defRPr kumimoji="0" sz="1200">
                <a:solidFill>
                  <a:schemeClr val="tx1">
                    <a:shade val="50000"/>
                  </a:schemeClr>
                </a:solidFill>
                <a:latin typeface="+mn-lt"/>
              </a:defRPr>
            </a:lvl1pPr>
          </a:lstStyle>
          <a:p>
            <a:pPr>
              <a:defRPr/>
            </a:pPr>
            <a:endParaRPr lang="en-US" dirty="0"/>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fontAlgn="auto" latinLnBrk="0" hangingPunct="1">
              <a:spcBef>
                <a:spcPts val="0"/>
              </a:spcBef>
              <a:spcAft>
                <a:spcPts val="0"/>
              </a:spcAft>
              <a:defRPr kumimoji="0" sz="1200">
                <a:solidFill>
                  <a:schemeClr val="tx1">
                    <a:shade val="50000"/>
                  </a:schemeClr>
                </a:solidFill>
                <a:latin typeface="+mn-lt"/>
              </a:defRPr>
            </a:lvl1pPr>
          </a:lstStyle>
          <a:p>
            <a:pPr>
              <a:defRPr/>
            </a:pPr>
            <a:fld id="{BFE99C7C-3198-4403-B3BD-B855A3367C75}"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pitchFamily="34" charset="0"/>
        </a:defRPr>
      </a:lvl2pPr>
      <a:lvl3pPr algn="ctr" rtl="0" eaLnBrk="0" fontAlgn="base" hangingPunct="0">
        <a:spcBef>
          <a:spcPct val="0"/>
        </a:spcBef>
        <a:spcAft>
          <a:spcPct val="0"/>
        </a:spcAft>
        <a:defRPr sz="4100" b="1">
          <a:solidFill>
            <a:schemeClr val="tx1"/>
          </a:solidFill>
          <a:latin typeface="Lucida Sans" pitchFamily="34" charset="0"/>
        </a:defRPr>
      </a:lvl3pPr>
      <a:lvl4pPr algn="ctr" rtl="0" eaLnBrk="0" fontAlgn="base" hangingPunct="0">
        <a:spcBef>
          <a:spcPct val="0"/>
        </a:spcBef>
        <a:spcAft>
          <a:spcPct val="0"/>
        </a:spcAft>
        <a:defRPr sz="4100" b="1">
          <a:solidFill>
            <a:schemeClr val="tx1"/>
          </a:solidFill>
          <a:latin typeface="Lucida Sans" pitchFamily="34" charset="0"/>
        </a:defRPr>
      </a:lvl4pPr>
      <a:lvl5pPr algn="ctr" rtl="0" eaLnBrk="0" fontAlgn="base" hangingPunct="0">
        <a:spcBef>
          <a:spcPct val="0"/>
        </a:spcBef>
        <a:spcAft>
          <a:spcPct val="0"/>
        </a:spcAft>
        <a:defRPr sz="4100" b="1">
          <a:solidFill>
            <a:schemeClr val="tx1"/>
          </a:solidFill>
          <a:latin typeface="Lucida Sans" pitchFamily="34" charset="0"/>
        </a:defRPr>
      </a:lvl5pPr>
      <a:lvl6pPr marL="457200" algn="ctr" rtl="0" fontAlgn="base">
        <a:spcBef>
          <a:spcPct val="0"/>
        </a:spcBef>
        <a:spcAft>
          <a:spcPct val="0"/>
        </a:spcAft>
        <a:defRPr sz="4100" b="1">
          <a:solidFill>
            <a:schemeClr val="tx1"/>
          </a:solidFill>
          <a:latin typeface="Lucida Sans" pitchFamily="34" charset="0"/>
        </a:defRPr>
      </a:lvl6pPr>
      <a:lvl7pPr marL="914400" algn="ctr" rtl="0" fontAlgn="base">
        <a:spcBef>
          <a:spcPct val="0"/>
        </a:spcBef>
        <a:spcAft>
          <a:spcPct val="0"/>
        </a:spcAft>
        <a:defRPr sz="4100" b="1">
          <a:solidFill>
            <a:schemeClr val="tx1"/>
          </a:solidFill>
          <a:latin typeface="Lucida Sans" pitchFamily="34" charset="0"/>
        </a:defRPr>
      </a:lvl7pPr>
      <a:lvl8pPr marL="1371600" algn="ctr" rtl="0" fontAlgn="base">
        <a:spcBef>
          <a:spcPct val="0"/>
        </a:spcBef>
        <a:spcAft>
          <a:spcPct val="0"/>
        </a:spcAft>
        <a:defRPr sz="4100" b="1">
          <a:solidFill>
            <a:schemeClr val="tx1"/>
          </a:solidFill>
          <a:latin typeface="Lucida Sans" pitchFamily="34" charset="0"/>
        </a:defRPr>
      </a:lvl8pPr>
      <a:lvl9pPr marL="1828800" algn="ctr" rtl="0" fontAlgn="base">
        <a:spcBef>
          <a:spcPct val="0"/>
        </a:spcBef>
        <a:spcAft>
          <a:spcPct val="0"/>
        </a:spcAft>
        <a:defRPr sz="4100" b="1">
          <a:solidFill>
            <a:schemeClr val="tx1"/>
          </a:solidFill>
          <a:latin typeface="Lucida Sans" pitchFamily="34" charset="0"/>
        </a:defRPr>
      </a:lvl9pPr>
    </p:titleStyle>
    <p:bodyStyle>
      <a:lvl1pPr marL="547688" indent="-411163" algn="l" rtl="0" eaLnBrk="0" fontAlgn="base" hangingPunct="0">
        <a:spcBef>
          <a:spcPct val="20000"/>
        </a:spcBef>
        <a:spcAft>
          <a:spcPct val="0"/>
        </a:spcAft>
        <a:buClr>
          <a:srgbClr val="000000"/>
        </a:buClr>
        <a:buSzPct val="65000"/>
        <a:buFont typeface="Wingdings 2"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gif"/><Relationship Id="rId1" Type="http://schemas.openxmlformats.org/officeDocument/2006/relationships/slideLayout" Target="../slideLayouts/slideLayout2.xml"/><Relationship Id="rId4" Type="http://schemas.openxmlformats.org/officeDocument/2006/relationships/image" Target="../media/image4.gif"/></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image" Target="../media/image16.gif"/><Relationship Id="rId1" Type="http://schemas.openxmlformats.org/officeDocument/2006/relationships/slideLayout" Target="../slideLayouts/slideLayout2.xml"/><Relationship Id="rId4" Type="http://schemas.openxmlformats.org/officeDocument/2006/relationships/image" Target="../media/image18.gif"/></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5.gi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6.gif"/><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4.xml"/><Relationship Id="rId4" Type="http://schemas.openxmlformats.org/officeDocument/2006/relationships/image" Target="../media/image3.jpeg"/></Relationships>
</file>

<file path=ppt/slides/_rels/slide2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9.jpeg"/><Relationship Id="rId1" Type="http://schemas.openxmlformats.org/officeDocument/2006/relationships/slideLayout" Target="../slideLayouts/slideLayout4.xml"/><Relationship Id="rId4" Type="http://schemas.openxmlformats.org/officeDocument/2006/relationships/image" Target="../media/image30.gif"/></Relationships>
</file>

<file path=ppt/slides/_rels/slide27.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1.gi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2.gif"/><Relationship Id="rId5" Type="http://schemas.openxmlformats.org/officeDocument/2006/relationships/image" Target="../media/image3.jpeg"/><Relationship Id="rId4" Type="http://schemas.openxmlformats.org/officeDocument/2006/relationships/image" Target="../media/image36.png"/></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0.gi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5.gi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gif"/><Relationship Id="rId1" Type="http://schemas.openxmlformats.org/officeDocument/2006/relationships/slideLayout" Target="../slideLayouts/slideLayout2.xml"/><Relationship Id="rId4" Type="http://schemas.openxmlformats.org/officeDocument/2006/relationships/image" Target="../media/image2.gif"/></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3">
                    <a:lumMod val="50000"/>
                  </a:schemeClr>
                </a:solidFill>
              </a:rPr>
              <a:t>Waves</a:t>
            </a:r>
            <a:endParaRPr lang="en-US" dirty="0">
              <a:solidFill>
                <a:schemeClr val="accent3">
                  <a:lumMod val="50000"/>
                </a:schemeClr>
              </a:solidFill>
            </a:endParaRPr>
          </a:p>
        </p:txBody>
      </p:sp>
      <p:sp>
        <p:nvSpPr>
          <p:cNvPr id="3" name="Content Placeholder 2"/>
          <p:cNvSpPr>
            <a:spLocks noGrp="1"/>
          </p:cNvSpPr>
          <p:nvPr>
            <p:ph idx="1"/>
          </p:nvPr>
        </p:nvSpPr>
        <p:spPr>
          <a:xfrm>
            <a:off x="762000" y="1524000"/>
            <a:ext cx="8382000" cy="4953000"/>
          </a:xfrm>
        </p:spPr>
        <p:txBody>
          <a:bodyPr/>
          <a:lstStyle/>
          <a:p>
            <a:pPr>
              <a:buNone/>
            </a:pPr>
            <a:r>
              <a:rPr lang="en-US" dirty="0" smtClean="0">
                <a:solidFill>
                  <a:srgbClr val="006600"/>
                </a:solidFill>
              </a:rPr>
              <a:t>Here’s the basics:</a:t>
            </a:r>
          </a:p>
          <a:p>
            <a:pPr>
              <a:buNone/>
            </a:pPr>
            <a:r>
              <a:rPr lang="en-US" dirty="0" smtClean="0"/>
              <a:t>	1. </a:t>
            </a:r>
            <a:r>
              <a:rPr lang="en-US" sz="2400" dirty="0" smtClean="0"/>
              <a:t>Waves are caused by vibrations or disturbances.</a:t>
            </a:r>
          </a:p>
          <a:p>
            <a:pPr>
              <a:buNone/>
            </a:pPr>
            <a:endParaRPr lang="en-US" sz="2400" dirty="0" smtClean="0"/>
          </a:p>
          <a:p>
            <a:pPr>
              <a:buNone/>
            </a:pPr>
            <a:r>
              <a:rPr lang="en-US" sz="2400" dirty="0" smtClean="0"/>
              <a:t>	2. A single wave is called a Pulse Wave (or wave pulse).</a:t>
            </a:r>
          </a:p>
          <a:p>
            <a:pPr>
              <a:buNone/>
            </a:pPr>
            <a:endParaRPr lang="en-US" sz="2400" dirty="0" smtClean="0"/>
          </a:p>
          <a:p>
            <a:pPr>
              <a:buNone/>
            </a:pPr>
            <a:r>
              <a:rPr lang="en-US" sz="2400" dirty="0" smtClean="0"/>
              <a:t>	3. When waves are caused by vibrations/disturbances in a medium, and the wave </a:t>
            </a:r>
            <a:r>
              <a:rPr lang="en-US" sz="2400" u="sng" dirty="0" smtClean="0"/>
              <a:t>NEEDS</a:t>
            </a:r>
            <a:r>
              <a:rPr lang="en-US" sz="2400" dirty="0" smtClean="0"/>
              <a:t> the medium to propagate (move) then it is called a </a:t>
            </a:r>
            <a:r>
              <a:rPr lang="en-US" sz="2400" dirty="0" smtClean="0">
                <a:solidFill>
                  <a:srgbClr val="C00000"/>
                </a:solidFill>
              </a:rPr>
              <a:t>Mechanical Wave</a:t>
            </a:r>
            <a:r>
              <a:rPr lang="en-US" sz="2400" dirty="0" smtClean="0"/>
              <a:t>.</a:t>
            </a:r>
          </a:p>
          <a:p>
            <a:pPr>
              <a:buNone/>
            </a:pPr>
            <a:endParaRPr lang="en-US" sz="2400" dirty="0" smtClean="0"/>
          </a:p>
          <a:p>
            <a:pPr>
              <a:buNone/>
            </a:pPr>
            <a:r>
              <a:rPr lang="en-US" sz="2400" dirty="0" smtClean="0"/>
              <a:t>	4. Some waves are caused by vibrations but </a:t>
            </a:r>
            <a:r>
              <a:rPr lang="en-US" sz="2400" u="sng" dirty="0" smtClean="0"/>
              <a:t>DO</a:t>
            </a:r>
            <a:r>
              <a:rPr lang="en-US" sz="2400" dirty="0" smtClean="0"/>
              <a:t> </a:t>
            </a:r>
            <a:r>
              <a:rPr lang="en-US" sz="2400" u="sng" dirty="0" smtClean="0"/>
              <a:t>NOT</a:t>
            </a:r>
            <a:r>
              <a:rPr lang="en-US" sz="2400" dirty="0" smtClean="0"/>
              <a:t> need a medium to travel.  These are called </a:t>
            </a:r>
            <a:r>
              <a:rPr lang="en-US" sz="2400" dirty="0" smtClean="0">
                <a:solidFill>
                  <a:srgbClr val="C00000"/>
                </a:solidFill>
              </a:rPr>
              <a:t>Electromagnetic Waves</a:t>
            </a:r>
            <a:r>
              <a:rPr lang="en-US" sz="2400" dirty="0" smtClean="0"/>
              <a:t>.</a:t>
            </a:r>
          </a:p>
          <a:p>
            <a:pPr>
              <a:buNone/>
            </a:pPr>
            <a:endParaRPr lang="en-US" sz="2400" dirty="0"/>
          </a:p>
        </p:txBody>
      </p:sp>
      <p:pic>
        <p:nvPicPr>
          <p:cNvPr id="4" name="Picture 3" descr="person.gif"/>
          <p:cNvPicPr>
            <a:picLocks noChangeAspect="1"/>
          </p:cNvPicPr>
          <p:nvPr/>
        </p:nvPicPr>
        <p:blipFill>
          <a:blip r:embed="rId2" cstate="print"/>
          <a:stretch>
            <a:fillRect/>
          </a:stretch>
        </p:blipFill>
        <p:spPr>
          <a:xfrm>
            <a:off x="6248400" y="381000"/>
            <a:ext cx="1333500" cy="1699399"/>
          </a:xfrm>
          <a:prstGeom prst="rect">
            <a:avLst/>
          </a:prstGeom>
        </p:spPr>
      </p:pic>
      <p:sp>
        <p:nvSpPr>
          <p:cNvPr id="5" name="TextBox 4"/>
          <p:cNvSpPr txBox="1"/>
          <p:nvPr/>
        </p:nvSpPr>
        <p:spPr>
          <a:xfrm rot="20581431">
            <a:off x="7220632" y="92152"/>
            <a:ext cx="1676400" cy="923330"/>
          </a:xfrm>
          <a:prstGeom prst="rect">
            <a:avLst/>
          </a:prstGeom>
          <a:noFill/>
        </p:spPr>
        <p:txBody>
          <a:bodyPr wrap="square" rtlCol="0">
            <a:spAutoFit/>
          </a:bodyPr>
          <a:lstStyle/>
          <a:p>
            <a:r>
              <a:rPr lang="en-US" dirty="0" smtClean="0">
                <a:latin typeface="Lucida Handwriting" pitchFamily="66" charset="0"/>
              </a:rPr>
              <a:t>Do I need to know this ??</a:t>
            </a:r>
            <a:endParaRPr lang="en-US" dirty="0">
              <a:latin typeface="Lucida Handwriting" pitchFamily="66" charset="0"/>
            </a:endParaRPr>
          </a:p>
        </p:txBody>
      </p:sp>
      <p:pic>
        <p:nvPicPr>
          <p:cNvPr id="6" name="Picture 4" descr="cu-logo-72x72.jpg"/>
          <p:cNvPicPr>
            <a:picLocks noChangeAspect="1"/>
          </p:cNvPicPr>
          <p:nvPr/>
        </p:nvPicPr>
        <p:blipFill>
          <a:blip r:embed="rId3" cstate="print"/>
          <a:srcRect/>
          <a:stretch>
            <a:fillRect/>
          </a:stretch>
        </p:blipFill>
        <p:spPr bwMode="auto">
          <a:xfrm>
            <a:off x="0" y="0"/>
            <a:ext cx="685800" cy="685800"/>
          </a:xfrm>
          <a:prstGeom prst="rect">
            <a:avLst/>
          </a:prstGeom>
          <a:noFill/>
          <a:ln w="9525">
            <a:noFill/>
            <a:miter lim="800000"/>
            <a:headEnd/>
            <a:tailEnd/>
          </a:ln>
        </p:spPr>
      </p:pic>
      <p:sp>
        <p:nvSpPr>
          <p:cNvPr id="8" name="Rectangle 7"/>
          <p:cNvSpPr/>
          <p:nvPr/>
        </p:nvSpPr>
        <p:spPr>
          <a:xfrm>
            <a:off x="0" y="6627168"/>
            <a:ext cx="822661" cy="230832"/>
          </a:xfrm>
          <a:prstGeom prst="rect">
            <a:avLst/>
          </a:prstGeom>
        </p:spPr>
        <p:txBody>
          <a:bodyPr wrap="none">
            <a:spAutoFit/>
          </a:bodyPr>
          <a:lstStyle/>
          <a:p>
            <a:pPr lvl="0"/>
            <a:r>
              <a:rPr lang="en-US" sz="900" dirty="0" smtClean="0">
                <a:solidFill>
                  <a:prstClr val="black"/>
                </a:solidFill>
                <a:latin typeface="Lucida Handwriting" pitchFamily="66" charset="0"/>
              </a:rPr>
              <a:t>R. </a:t>
            </a:r>
            <a:r>
              <a:rPr lang="en-US" sz="900" dirty="0" err="1" smtClean="0">
                <a:solidFill>
                  <a:prstClr val="black"/>
                </a:solidFill>
                <a:latin typeface="Lucida Handwriting" pitchFamily="66" charset="0"/>
              </a:rPr>
              <a:t>Fonash</a:t>
            </a:r>
            <a:endParaRPr lang="en-US" sz="900" dirty="0">
              <a:solidFill>
                <a:prstClr val="black"/>
              </a:solidFill>
              <a:latin typeface="Lucida Handwriting" pitchFamily="66" charset="0"/>
            </a:endParaRPr>
          </a:p>
        </p:txBody>
      </p:sp>
      <p:pic>
        <p:nvPicPr>
          <p:cNvPr id="9" name="Picture 8" descr="Simpleharmonicoscillator.gif"/>
          <p:cNvPicPr>
            <a:picLocks noChangeAspect="1"/>
          </p:cNvPicPr>
          <p:nvPr/>
        </p:nvPicPr>
        <p:blipFill>
          <a:blip r:embed="rId4" cstate="print"/>
          <a:stretch>
            <a:fillRect/>
          </a:stretch>
        </p:blipFill>
        <p:spPr>
          <a:xfrm>
            <a:off x="0" y="2209800"/>
            <a:ext cx="935625" cy="2895599"/>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chemeClr val="accent2">
                    <a:lumMod val="50000"/>
                  </a:schemeClr>
                </a:solidFill>
              </a:rPr>
              <a:t>Absorption</a:t>
            </a:r>
            <a:endParaRPr lang="en-US" dirty="0"/>
          </a:p>
        </p:txBody>
      </p:sp>
      <p:sp>
        <p:nvSpPr>
          <p:cNvPr id="10243" name="Content Placeholder 2"/>
          <p:cNvSpPr>
            <a:spLocks noGrp="1"/>
          </p:cNvSpPr>
          <p:nvPr>
            <p:ph idx="1"/>
          </p:nvPr>
        </p:nvSpPr>
        <p:spPr/>
        <p:txBody>
          <a:bodyPr/>
          <a:lstStyle/>
          <a:p>
            <a:pPr eaLnBrk="1" hangingPunct="1">
              <a:buFont typeface="Wingdings 2" pitchFamily="18" charset="2"/>
              <a:buNone/>
            </a:pPr>
            <a:r>
              <a:rPr lang="en-US" dirty="0" smtClean="0"/>
              <a:t>When waves pass from one medium to another (like going from the air into water, or from water through oil), they will not only reflect; they can also continue going into the new medium.  This is called </a:t>
            </a:r>
            <a:r>
              <a:rPr lang="en-US" dirty="0" smtClean="0">
                <a:solidFill>
                  <a:srgbClr val="C00000"/>
                </a:solidFill>
              </a:rPr>
              <a:t>Absorption</a:t>
            </a:r>
            <a:r>
              <a:rPr lang="en-US" dirty="0" smtClean="0"/>
              <a:t>.</a:t>
            </a:r>
          </a:p>
          <a:p>
            <a:pPr eaLnBrk="1" hangingPunct="1">
              <a:buFont typeface="Wingdings 2" pitchFamily="18" charset="2"/>
              <a:buNone/>
            </a:pPr>
            <a:endParaRPr lang="en-US" dirty="0" smtClean="0"/>
          </a:p>
          <a:p>
            <a:pPr eaLnBrk="1" hangingPunct="1">
              <a:buFont typeface="Wingdings 2" pitchFamily="18" charset="2"/>
              <a:buNone/>
            </a:pPr>
            <a:r>
              <a:rPr lang="en-US" dirty="0" smtClean="0"/>
              <a:t>Sometimes when they make this change from one medium to another they stop.  Sometimes they continue going but will usually change speed and/or direction when they do it.  </a:t>
            </a:r>
          </a:p>
        </p:txBody>
      </p:sp>
      <p:pic>
        <p:nvPicPr>
          <p:cNvPr id="10244" name="Picture 3" descr="cu-logo-72x72.jpg"/>
          <p:cNvPicPr>
            <a:picLocks noChangeAspect="1"/>
          </p:cNvPicPr>
          <p:nvPr/>
        </p:nvPicPr>
        <p:blipFill>
          <a:blip r:embed="rId2" cstate="print"/>
          <a:srcRect/>
          <a:stretch>
            <a:fillRect/>
          </a:stretch>
        </p:blipFill>
        <p:spPr bwMode="auto">
          <a:xfrm>
            <a:off x="8458200" y="0"/>
            <a:ext cx="685800" cy="685800"/>
          </a:xfrm>
          <a:prstGeom prst="rect">
            <a:avLst/>
          </a:prstGeom>
          <a:noFill/>
          <a:ln w="9525">
            <a:noFill/>
            <a:miter lim="800000"/>
            <a:headEnd/>
            <a:tailEnd/>
          </a:ln>
        </p:spPr>
      </p:pic>
      <p:sp>
        <p:nvSpPr>
          <p:cNvPr id="5" name="Rectangle 4"/>
          <p:cNvSpPr/>
          <p:nvPr/>
        </p:nvSpPr>
        <p:spPr>
          <a:xfrm>
            <a:off x="0" y="6627168"/>
            <a:ext cx="822661" cy="230832"/>
          </a:xfrm>
          <a:prstGeom prst="rect">
            <a:avLst/>
          </a:prstGeom>
        </p:spPr>
        <p:txBody>
          <a:bodyPr wrap="none">
            <a:spAutoFit/>
          </a:bodyPr>
          <a:lstStyle/>
          <a:p>
            <a:pPr lvl="0"/>
            <a:r>
              <a:rPr lang="en-US" sz="900" dirty="0" smtClean="0">
                <a:solidFill>
                  <a:prstClr val="black"/>
                </a:solidFill>
                <a:latin typeface="Lucida Handwriting" pitchFamily="66" charset="0"/>
              </a:rPr>
              <a:t>R. </a:t>
            </a:r>
            <a:r>
              <a:rPr lang="en-US" sz="900" dirty="0" err="1" smtClean="0">
                <a:solidFill>
                  <a:prstClr val="black"/>
                </a:solidFill>
                <a:latin typeface="Lucida Handwriting" pitchFamily="66" charset="0"/>
              </a:rPr>
              <a:t>Fonash</a:t>
            </a:r>
            <a:endParaRPr lang="en-US" sz="900" dirty="0">
              <a:solidFill>
                <a:prstClr val="black"/>
              </a:solidFill>
              <a:latin typeface="Lucida Handwriting" pitchFamily="66"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r>
              <a:rPr lang="en-US" dirty="0" smtClean="0">
                <a:solidFill>
                  <a:srgbClr val="00B050"/>
                </a:solidFill>
              </a:rPr>
              <a:t>Interference</a:t>
            </a:r>
            <a:endParaRPr lang="en-US" dirty="0">
              <a:solidFill>
                <a:srgbClr val="00B050"/>
              </a:solidFill>
            </a:endParaRPr>
          </a:p>
        </p:txBody>
      </p:sp>
      <p:sp>
        <p:nvSpPr>
          <p:cNvPr id="3" name="Content Placeholder 2"/>
          <p:cNvSpPr>
            <a:spLocks noGrp="1"/>
          </p:cNvSpPr>
          <p:nvPr>
            <p:ph idx="1"/>
          </p:nvPr>
        </p:nvSpPr>
        <p:spPr>
          <a:xfrm>
            <a:off x="152400" y="990600"/>
            <a:ext cx="8763000" cy="5867400"/>
          </a:xfrm>
        </p:spPr>
        <p:txBody>
          <a:bodyPr/>
          <a:lstStyle/>
          <a:p>
            <a:pPr>
              <a:buNone/>
            </a:pPr>
            <a:r>
              <a:rPr lang="en-US" sz="2400" dirty="0" smtClean="0"/>
              <a:t>When waves reflect, we already know that they usually invert (flip).  We also already know that when 2 waves pass through each other, they interfere with each other’s amplitude.</a:t>
            </a:r>
          </a:p>
          <a:p>
            <a:pPr>
              <a:buNone/>
            </a:pPr>
            <a:endParaRPr lang="en-US" sz="2400" dirty="0" smtClean="0"/>
          </a:p>
          <a:p>
            <a:pPr>
              <a:buNone/>
            </a:pPr>
            <a:r>
              <a:rPr lang="en-US" sz="2400" dirty="0" smtClean="0"/>
              <a:t>Now, when incoming waves and reflected waves are “</a:t>
            </a:r>
            <a:r>
              <a:rPr lang="en-US" sz="2400" b="1" dirty="0" smtClean="0">
                <a:solidFill>
                  <a:srgbClr val="006600"/>
                </a:solidFill>
              </a:rPr>
              <a:t>in phase</a:t>
            </a:r>
            <a:r>
              <a:rPr lang="en-US" sz="2400" dirty="0" smtClean="0"/>
              <a:t>”, or on the same side of the equilibrium line, they cause   </a:t>
            </a:r>
            <a:r>
              <a:rPr lang="en-US" sz="2400" b="1" dirty="0" smtClean="0">
                <a:solidFill>
                  <a:srgbClr val="C00000"/>
                </a:solidFill>
              </a:rPr>
              <a:t>Constructive </a:t>
            </a:r>
          </a:p>
          <a:p>
            <a:pPr>
              <a:buNone/>
            </a:pPr>
            <a:r>
              <a:rPr lang="en-US" sz="2400" b="1" dirty="0" smtClean="0">
                <a:solidFill>
                  <a:srgbClr val="C00000"/>
                </a:solidFill>
              </a:rPr>
              <a:t>	Interference</a:t>
            </a:r>
            <a:r>
              <a:rPr lang="en-US" sz="2400" dirty="0" smtClean="0"/>
              <a:t>. </a:t>
            </a:r>
          </a:p>
          <a:p>
            <a:pPr>
              <a:buNone/>
            </a:pPr>
            <a:r>
              <a:rPr lang="en-US" sz="1200" dirty="0" smtClean="0"/>
              <a:t>    </a:t>
            </a:r>
          </a:p>
          <a:p>
            <a:pPr>
              <a:buNone/>
            </a:pPr>
            <a:r>
              <a:rPr lang="en-US" sz="2000" dirty="0" smtClean="0">
                <a:solidFill>
                  <a:srgbClr val="002060"/>
                </a:solidFill>
              </a:rPr>
              <a:t>		(This means that they form a </a:t>
            </a:r>
          </a:p>
          <a:p>
            <a:pPr>
              <a:buNone/>
            </a:pPr>
            <a:r>
              <a:rPr lang="en-US" sz="2000" dirty="0" smtClean="0">
                <a:solidFill>
                  <a:srgbClr val="002060"/>
                </a:solidFill>
              </a:rPr>
              <a:t>		single wave which has a greater</a:t>
            </a:r>
          </a:p>
          <a:p>
            <a:pPr>
              <a:buNone/>
            </a:pPr>
            <a:r>
              <a:rPr lang="en-US" sz="2000" dirty="0" smtClean="0">
                <a:solidFill>
                  <a:srgbClr val="002060"/>
                </a:solidFill>
              </a:rPr>
              <a:t>		amplitude than either of the </a:t>
            </a:r>
          </a:p>
          <a:p>
            <a:pPr>
              <a:buNone/>
            </a:pPr>
            <a:r>
              <a:rPr lang="en-US" sz="2000" dirty="0" smtClean="0">
                <a:solidFill>
                  <a:srgbClr val="002060"/>
                </a:solidFill>
              </a:rPr>
              <a:t>		two individual waves.)</a:t>
            </a:r>
            <a:endParaRPr lang="en-US" sz="2000" dirty="0">
              <a:solidFill>
                <a:srgbClr val="002060"/>
              </a:solidFill>
            </a:endParaRPr>
          </a:p>
        </p:txBody>
      </p:sp>
      <p:pic>
        <p:nvPicPr>
          <p:cNvPr id="4" name="Picture 3" descr="diagram7.gif"/>
          <p:cNvPicPr>
            <a:picLocks noChangeAspect="1"/>
          </p:cNvPicPr>
          <p:nvPr/>
        </p:nvPicPr>
        <p:blipFill>
          <a:blip r:embed="rId2" cstate="print"/>
          <a:stretch>
            <a:fillRect/>
          </a:stretch>
        </p:blipFill>
        <p:spPr>
          <a:xfrm>
            <a:off x="4876800" y="3962400"/>
            <a:ext cx="4048125" cy="2705100"/>
          </a:xfrm>
          <a:prstGeom prst="rect">
            <a:avLst/>
          </a:prstGeom>
        </p:spPr>
      </p:pic>
      <p:sp>
        <p:nvSpPr>
          <p:cNvPr id="5" name="Rectangle 4"/>
          <p:cNvSpPr/>
          <p:nvPr/>
        </p:nvSpPr>
        <p:spPr>
          <a:xfrm>
            <a:off x="0" y="6627168"/>
            <a:ext cx="822661" cy="230832"/>
          </a:xfrm>
          <a:prstGeom prst="rect">
            <a:avLst/>
          </a:prstGeom>
        </p:spPr>
        <p:txBody>
          <a:bodyPr wrap="none">
            <a:spAutoFit/>
          </a:bodyPr>
          <a:lstStyle/>
          <a:p>
            <a:pPr lvl="0"/>
            <a:r>
              <a:rPr lang="en-US" sz="900" dirty="0" smtClean="0">
                <a:solidFill>
                  <a:prstClr val="black"/>
                </a:solidFill>
                <a:latin typeface="Lucida Handwriting" pitchFamily="66" charset="0"/>
              </a:rPr>
              <a:t>R. </a:t>
            </a:r>
            <a:r>
              <a:rPr lang="en-US" sz="900" dirty="0" err="1" smtClean="0">
                <a:solidFill>
                  <a:prstClr val="black"/>
                </a:solidFill>
                <a:latin typeface="Lucida Handwriting" pitchFamily="66" charset="0"/>
              </a:rPr>
              <a:t>Fonash</a:t>
            </a:r>
            <a:endParaRPr lang="en-US" sz="900" dirty="0">
              <a:solidFill>
                <a:prstClr val="black"/>
              </a:solidFill>
              <a:latin typeface="Lucida Handwriting" pitchFamily="66" charset="0"/>
            </a:endParaRPr>
          </a:p>
        </p:txBody>
      </p:sp>
      <p:pic>
        <p:nvPicPr>
          <p:cNvPr id="6" name="Picture 5" descr="person.gif"/>
          <p:cNvPicPr>
            <a:picLocks noChangeAspect="1"/>
          </p:cNvPicPr>
          <p:nvPr/>
        </p:nvPicPr>
        <p:blipFill>
          <a:blip r:embed="rId3" cstate="print"/>
          <a:stretch>
            <a:fillRect/>
          </a:stretch>
        </p:blipFill>
        <p:spPr>
          <a:xfrm>
            <a:off x="228600" y="4800600"/>
            <a:ext cx="876300" cy="1116748"/>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B050"/>
                </a:solidFill>
              </a:rPr>
              <a:t>Interference</a:t>
            </a:r>
            <a:endParaRPr lang="en-US" dirty="0"/>
          </a:p>
        </p:txBody>
      </p:sp>
      <p:sp>
        <p:nvSpPr>
          <p:cNvPr id="3" name="Content Placeholder 2"/>
          <p:cNvSpPr>
            <a:spLocks noGrp="1"/>
          </p:cNvSpPr>
          <p:nvPr>
            <p:ph idx="1"/>
          </p:nvPr>
        </p:nvSpPr>
        <p:spPr/>
        <p:txBody>
          <a:bodyPr/>
          <a:lstStyle/>
          <a:p>
            <a:pPr>
              <a:buNone/>
            </a:pPr>
            <a:r>
              <a:rPr lang="en-US" sz="2400" dirty="0" smtClean="0"/>
              <a:t>But, if the reflected wave is “</a:t>
            </a:r>
            <a:r>
              <a:rPr lang="en-US" sz="2400" b="1" dirty="0" smtClean="0">
                <a:solidFill>
                  <a:srgbClr val="006600"/>
                </a:solidFill>
              </a:rPr>
              <a:t>out-of-phase</a:t>
            </a:r>
            <a:r>
              <a:rPr lang="en-US" sz="2400" dirty="0" smtClean="0"/>
              <a:t>” with the incoming wave, then the crests of one wave and the troughs of the other wave will match up.  This is called </a:t>
            </a:r>
            <a:r>
              <a:rPr lang="en-US" sz="2400" b="1" dirty="0" smtClean="0">
                <a:solidFill>
                  <a:srgbClr val="C00000"/>
                </a:solidFill>
              </a:rPr>
              <a:t>Destructive Interference</a:t>
            </a:r>
            <a:r>
              <a:rPr lang="en-US" sz="2400" dirty="0" smtClean="0"/>
              <a:t>.</a:t>
            </a:r>
            <a:endParaRPr lang="en-US" sz="2400" dirty="0"/>
          </a:p>
        </p:txBody>
      </p:sp>
      <p:pic>
        <p:nvPicPr>
          <p:cNvPr id="4" name="Picture 3" descr="u10l3c3.gif"/>
          <p:cNvPicPr>
            <a:picLocks noChangeAspect="1"/>
          </p:cNvPicPr>
          <p:nvPr/>
        </p:nvPicPr>
        <p:blipFill>
          <a:blip r:embed="rId2" cstate="print"/>
          <a:stretch>
            <a:fillRect/>
          </a:stretch>
        </p:blipFill>
        <p:spPr>
          <a:xfrm>
            <a:off x="838200" y="3581400"/>
            <a:ext cx="7608482" cy="2362200"/>
          </a:xfrm>
          <a:prstGeom prst="rect">
            <a:avLst/>
          </a:prstGeom>
        </p:spPr>
      </p:pic>
      <p:sp>
        <p:nvSpPr>
          <p:cNvPr id="5" name="Rectangle 4"/>
          <p:cNvSpPr/>
          <p:nvPr/>
        </p:nvSpPr>
        <p:spPr>
          <a:xfrm>
            <a:off x="0" y="6627168"/>
            <a:ext cx="822661" cy="230832"/>
          </a:xfrm>
          <a:prstGeom prst="rect">
            <a:avLst/>
          </a:prstGeom>
        </p:spPr>
        <p:txBody>
          <a:bodyPr wrap="none">
            <a:spAutoFit/>
          </a:bodyPr>
          <a:lstStyle/>
          <a:p>
            <a:pPr lvl="0"/>
            <a:r>
              <a:rPr lang="en-US" sz="900" dirty="0" smtClean="0">
                <a:solidFill>
                  <a:prstClr val="black"/>
                </a:solidFill>
                <a:latin typeface="Lucida Handwriting" pitchFamily="66" charset="0"/>
              </a:rPr>
              <a:t>R. </a:t>
            </a:r>
            <a:r>
              <a:rPr lang="en-US" sz="900" dirty="0" err="1" smtClean="0">
                <a:solidFill>
                  <a:prstClr val="black"/>
                </a:solidFill>
                <a:latin typeface="Lucida Handwriting" pitchFamily="66" charset="0"/>
              </a:rPr>
              <a:t>Fonash</a:t>
            </a:r>
            <a:endParaRPr lang="en-US" sz="900" dirty="0">
              <a:solidFill>
                <a:prstClr val="black"/>
              </a:solidFill>
              <a:latin typeface="Lucida Handwriting" pitchFamily="66"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639762"/>
          </a:xfrm>
        </p:spPr>
        <p:txBody>
          <a:bodyPr>
            <a:normAutofit fontScale="90000"/>
          </a:bodyPr>
          <a:lstStyle/>
          <a:p>
            <a:r>
              <a:rPr lang="en-US" dirty="0" smtClean="0">
                <a:solidFill>
                  <a:srgbClr val="C00000"/>
                </a:solidFill>
              </a:rPr>
              <a:t>Standing Waves</a:t>
            </a:r>
            <a:endParaRPr lang="en-US" dirty="0">
              <a:solidFill>
                <a:srgbClr val="C00000"/>
              </a:solidFill>
            </a:endParaRPr>
          </a:p>
        </p:txBody>
      </p:sp>
      <p:sp>
        <p:nvSpPr>
          <p:cNvPr id="3" name="Content Placeholder 2"/>
          <p:cNvSpPr>
            <a:spLocks noGrp="1"/>
          </p:cNvSpPr>
          <p:nvPr>
            <p:ph idx="1"/>
          </p:nvPr>
        </p:nvSpPr>
        <p:spPr>
          <a:xfrm>
            <a:off x="457200" y="914400"/>
            <a:ext cx="8229600" cy="4708525"/>
          </a:xfrm>
        </p:spPr>
        <p:txBody>
          <a:bodyPr/>
          <a:lstStyle/>
          <a:p>
            <a:pPr>
              <a:buNone/>
            </a:pPr>
            <a:r>
              <a:rPr lang="en-US" sz="2000" dirty="0" smtClean="0"/>
              <a:t>In special circumstances, reflected waves will interact with each other   JUST RIGHT.</a:t>
            </a:r>
          </a:p>
          <a:p>
            <a:pPr>
              <a:buNone/>
            </a:pPr>
            <a:r>
              <a:rPr lang="en-US" sz="2000" dirty="0" smtClean="0"/>
              <a:t>When they do, you will get combinations of constructive AND destructive interference and a   </a:t>
            </a:r>
            <a:r>
              <a:rPr lang="en-US" sz="2000" b="1" dirty="0" smtClean="0">
                <a:solidFill>
                  <a:srgbClr val="C00000"/>
                </a:solidFill>
              </a:rPr>
              <a:t>STANDING</a:t>
            </a:r>
            <a:r>
              <a:rPr lang="en-US" sz="2000" b="1" dirty="0" smtClean="0"/>
              <a:t> </a:t>
            </a:r>
            <a:r>
              <a:rPr lang="en-US" sz="2000" b="1" dirty="0" smtClean="0">
                <a:solidFill>
                  <a:srgbClr val="C00000"/>
                </a:solidFill>
              </a:rPr>
              <a:t>WAVE</a:t>
            </a:r>
            <a:r>
              <a:rPr lang="en-US" sz="2000" b="1" dirty="0" smtClean="0"/>
              <a:t>  </a:t>
            </a:r>
            <a:r>
              <a:rPr lang="en-US" sz="2000" dirty="0" smtClean="0"/>
              <a:t>appears.</a:t>
            </a:r>
          </a:p>
          <a:p>
            <a:pPr>
              <a:buNone/>
            </a:pPr>
            <a:endParaRPr lang="en-US" sz="2000" dirty="0" smtClean="0"/>
          </a:p>
          <a:p>
            <a:pPr>
              <a:buNone/>
            </a:pPr>
            <a:r>
              <a:rPr lang="en-US" sz="2000" dirty="0" smtClean="0"/>
              <a:t>Different forms of standing waves are called </a:t>
            </a:r>
            <a:r>
              <a:rPr lang="en-US" sz="2000" b="1" dirty="0" smtClean="0">
                <a:solidFill>
                  <a:srgbClr val="006600"/>
                </a:solidFill>
              </a:rPr>
              <a:t>harmonics</a:t>
            </a:r>
            <a:r>
              <a:rPr lang="en-US" sz="2000" dirty="0" smtClean="0"/>
              <a:t> in both Physics class and Music class.  The most basic harmonic is called the fundamental harmonic.  It is like a jump rope.</a:t>
            </a:r>
          </a:p>
          <a:p>
            <a:pPr>
              <a:buNone/>
            </a:pPr>
            <a:endParaRPr lang="en-US" sz="2000" dirty="0" smtClean="0"/>
          </a:p>
          <a:p>
            <a:pPr>
              <a:buNone/>
            </a:pPr>
            <a:r>
              <a:rPr lang="en-US" sz="2000" dirty="0" smtClean="0">
                <a:solidFill>
                  <a:srgbClr val="002060"/>
                </a:solidFill>
              </a:rPr>
              <a:t>(The points of a standing wave that DO NOT move are called the </a:t>
            </a:r>
          </a:p>
          <a:p>
            <a:pPr>
              <a:buNone/>
            </a:pPr>
            <a:r>
              <a:rPr lang="en-US" sz="2000" b="1" i="1" dirty="0" smtClean="0">
                <a:solidFill>
                  <a:srgbClr val="002060"/>
                </a:solidFill>
              </a:rPr>
              <a:t>nodes</a:t>
            </a:r>
            <a:r>
              <a:rPr lang="en-US" sz="2000" dirty="0" smtClean="0">
                <a:solidFill>
                  <a:srgbClr val="002060"/>
                </a:solidFill>
              </a:rPr>
              <a:t>.  The parts of the wave that move are called </a:t>
            </a:r>
            <a:r>
              <a:rPr lang="en-US" sz="2000" b="1" i="1" dirty="0" smtClean="0">
                <a:solidFill>
                  <a:srgbClr val="002060"/>
                </a:solidFill>
              </a:rPr>
              <a:t>anti-nodes</a:t>
            </a:r>
            <a:r>
              <a:rPr lang="en-US" sz="2000" dirty="0" smtClean="0">
                <a:solidFill>
                  <a:srgbClr val="002060"/>
                </a:solidFill>
              </a:rPr>
              <a:t>.)</a:t>
            </a:r>
          </a:p>
        </p:txBody>
      </p:sp>
      <p:pic>
        <p:nvPicPr>
          <p:cNvPr id="4" name="Picture 3" descr="u10l4d1ani.gif"/>
          <p:cNvPicPr>
            <a:picLocks noChangeAspect="1"/>
          </p:cNvPicPr>
          <p:nvPr/>
        </p:nvPicPr>
        <p:blipFill>
          <a:blip r:embed="rId2" cstate="print"/>
          <a:stretch>
            <a:fillRect/>
          </a:stretch>
        </p:blipFill>
        <p:spPr>
          <a:xfrm>
            <a:off x="457200" y="5486400"/>
            <a:ext cx="2533650" cy="1162050"/>
          </a:xfrm>
          <a:prstGeom prst="rect">
            <a:avLst/>
          </a:prstGeom>
        </p:spPr>
      </p:pic>
      <p:pic>
        <p:nvPicPr>
          <p:cNvPr id="5" name="Picture 4" descr="u10l4d2ani.gif"/>
          <p:cNvPicPr>
            <a:picLocks noChangeAspect="1"/>
          </p:cNvPicPr>
          <p:nvPr/>
        </p:nvPicPr>
        <p:blipFill>
          <a:blip r:embed="rId3" cstate="print"/>
          <a:stretch>
            <a:fillRect/>
          </a:stretch>
        </p:blipFill>
        <p:spPr>
          <a:xfrm>
            <a:off x="3429000" y="5486400"/>
            <a:ext cx="2562225" cy="1162050"/>
          </a:xfrm>
          <a:prstGeom prst="rect">
            <a:avLst/>
          </a:prstGeom>
        </p:spPr>
      </p:pic>
      <p:pic>
        <p:nvPicPr>
          <p:cNvPr id="6" name="Picture 5" descr="u10l4d3ani.gif"/>
          <p:cNvPicPr>
            <a:picLocks noChangeAspect="1"/>
          </p:cNvPicPr>
          <p:nvPr/>
        </p:nvPicPr>
        <p:blipFill>
          <a:blip r:embed="rId4" cstate="print"/>
          <a:stretch>
            <a:fillRect/>
          </a:stretch>
        </p:blipFill>
        <p:spPr>
          <a:xfrm>
            <a:off x="6400800" y="5486400"/>
            <a:ext cx="2533650" cy="1162050"/>
          </a:xfrm>
          <a:prstGeom prst="rect">
            <a:avLst/>
          </a:prstGeom>
        </p:spPr>
      </p:pic>
      <p:sp>
        <p:nvSpPr>
          <p:cNvPr id="7" name="Rectangle 6"/>
          <p:cNvSpPr/>
          <p:nvPr/>
        </p:nvSpPr>
        <p:spPr>
          <a:xfrm>
            <a:off x="0" y="6627168"/>
            <a:ext cx="822661" cy="230832"/>
          </a:xfrm>
          <a:prstGeom prst="rect">
            <a:avLst/>
          </a:prstGeom>
        </p:spPr>
        <p:txBody>
          <a:bodyPr wrap="none">
            <a:spAutoFit/>
          </a:bodyPr>
          <a:lstStyle/>
          <a:p>
            <a:pPr lvl="0"/>
            <a:r>
              <a:rPr lang="en-US" sz="900" dirty="0" smtClean="0">
                <a:solidFill>
                  <a:prstClr val="black"/>
                </a:solidFill>
                <a:latin typeface="Lucida Handwriting" pitchFamily="66" charset="0"/>
              </a:rPr>
              <a:t>R. </a:t>
            </a:r>
            <a:r>
              <a:rPr lang="en-US" sz="900" dirty="0" err="1" smtClean="0">
                <a:solidFill>
                  <a:prstClr val="black"/>
                </a:solidFill>
                <a:latin typeface="Lucida Handwriting" pitchFamily="66" charset="0"/>
              </a:rPr>
              <a:t>Fonash</a:t>
            </a:r>
            <a:endParaRPr lang="en-US" sz="900" dirty="0">
              <a:solidFill>
                <a:prstClr val="black"/>
              </a:solidFill>
              <a:latin typeface="Lucida Handwriting" pitchFamily="66"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hangingPunct="1">
              <a:defRPr/>
            </a:pPr>
            <a:r>
              <a:rPr lang="en-US" dirty="0" smtClean="0">
                <a:solidFill>
                  <a:schemeClr val="accent1">
                    <a:lumMod val="75000"/>
                  </a:schemeClr>
                </a:solidFill>
              </a:rPr>
              <a:t>Waves in Detail . . . </a:t>
            </a:r>
            <a:r>
              <a:rPr lang="en-US" dirty="0" smtClean="0">
                <a:solidFill>
                  <a:schemeClr val="accent2">
                    <a:lumMod val="50000"/>
                  </a:schemeClr>
                </a:solidFill>
              </a:rPr>
              <a:t>REFRACTION</a:t>
            </a:r>
            <a:endParaRPr lang="en-US" dirty="0"/>
          </a:p>
        </p:txBody>
      </p:sp>
      <p:sp>
        <p:nvSpPr>
          <p:cNvPr id="11267" name="Content Placeholder 2"/>
          <p:cNvSpPr>
            <a:spLocks noGrp="1"/>
          </p:cNvSpPr>
          <p:nvPr>
            <p:ph idx="1"/>
          </p:nvPr>
        </p:nvSpPr>
        <p:spPr>
          <a:xfrm>
            <a:off x="381000" y="1447800"/>
            <a:ext cx="8229600" cy="4708525"/>
          </a:xfrm>
        </p:spPr>
        <p:txBody>
          <a:bodyPr/>
          <a:lstStyle/>
          <a:p>
            <a:pPr eaLnBrk="1" hangingPunct="1">
              <a:buFont typeface="Wingdings 2" pitchFamily="18" charset="2"/>
              <a:buNone/>
            </a:pPr>
            <a:r>
              <a:rPr lang="en-US" sz="2400" b="1" dirty="0" smtClean="0"/>
              <a:t>When a wave goes from one medium to another, it will</a:t>
            </a:r>
          </a:p>
          <a:p>
            <a:pPr eaLnBrk="1" hangingPunct="1">
              <a:buFont typeface="Wingdings 2" pitchFamily="18" charset="2"/>
              <a:buNone/>
            </a:pPr>
            <a:r>
              <a:rPr lang="en-US" sz="2400" b="1" dirty="0" smtClean="0"/>
              <a:t>bend.  This is called </a:t>
            </a:r>
          </a:p>
          <a:p>
            <a:pPr eaLnBrk="1" hangingPunct="1">
              <a:buFont typeface="Wingdings 2" pitchFamily="18" charset="2"/>
              <a:buNone/>
            </a:pPr>
            <a:r>
              <a:rPr lang="en-US" sz="2400" b="1" dirty="0" smtClean="0">
                <a:solidFill>
                  <a:srgbClr val="C00000"/>
                </a:solidFill>
              </a:rPr>
              <a:t>      Refraction</a:t>
            </a:r>
            <a:r>
              <a:rPr lang="en-US" sz="2400" b="1" dirty="0" smtClean="0"/>
              <a:t>.</a:t>
            </a:r>
            <a:endParaRPr lang="en-US" sz="2000" b="1" dirty="0" smtClean="0"/>
          </a:p>
          <a:p>
            <a:pPr eaLnBrk="1" hangingPunct="1">
              <a:buFont typeface="Wingdings 2" pitchFamily="18" charset="2"/>
              <a:buNone/>
            </a:pPr>
            <a:r>
              <a:rPr lang="en-US" sz="2000" dirty="0" smtClean="0"/>
              <a:t>Think of when you look into a </a:t>
            </a:r>
          </a:p>
          <a:p>
            <a:pPr eaLnBrk="1" hangingPunct="1">
              <a:buFont typeface="Wingdings 2" pitchFamily="18" charset="2"/>
              <a:buNone/>
            </a:pPr>
            <a:r>
              <a:rPr lang="en-US" sz="2000" dirty="0" smtClean="0"/>
              <a:t>pond or through a glass of water.  </a:t>
            </a:r>
          </a:p>
          <a:p>
            <a:pPr eaLnBrk="1" hangingPunct="1">
              <a:buFont typeface="Wingdings 2" pitchFamily="18" charset="2"/>
              <a:buNone/>
            </a:pPr>
            <a:r>
              <a:rPr lang="en-US" sz="2000" dirty="0" smtClean="0"/>
              <a:t>An object in either of these will </a:t>
            </a:r>
          </a:p>
          <a:p>
            <a:pPr eaLnBrk="1" hangingPunct="1">
              <a:buFont typeface="Wingdings 2" pitchFamily="18" charset="2"/>
              <a:buNone/>
            </a:pPr>
            <a:r>
              <a:rPr lang="en-US" sz="2000" dirty="0" smtClean="0"/>
              <a:t>appear to be in a different spot </a:t>
            </a:r>
          </a:p>
          <a:p>
            <a:pPr eaLnBrk="1" hangingPunct="1">
              <a:buFont typeface="Wingdings 2" pitchFamily="18" charset="2"/>
              <a:buNone/>
            </a:pPr>
            <a:r>
              <a:rPr lang="en-US" sz="2000" dirty="0" smtClean="0"/>
              <a:t>from where it actually is.  This is </a:t>
            </a:r>
          </a:p>
          <a:p>
            <a:pPr eaLnBrk="1" hangingPunct="1">
              <a:buFont typeface="Wingdings 2" pitchFamily="18" charset="2"/>
              <a:buNone/>
            </a:pPr>
            <a:r>
              <a:rPr lang="en-US" sz="2000" dirty="0" smtClean="0"/>
              <a:t>because </a:t>
            </a:r>
            <a:r>
              <a:rPr lang="en-US" sz="2000" b="1" dirty="0" smtClean="0"/>
              <a:t>light waves bend (refract) </a:t>
            </a:r>
          </a:p>
          <a:p>
            <a:pPr eaLnBrk="1" hangingPunct="1">
              <a:buFont typeface="Wingdings 2" pitchFamily="18" charset="2"/>
              <a:buNone/>
            </a:pPr>
            <a:r>
              <a:rPr lang="en-US" sz="2000" dirty="0" smtClean="0"/>
              <a:t>when they go from air to water or </a:t>
            </a:r>
          </a:p>
          <a:p>
            <a:pPr eaLnBrk="1" hangingPunct="1">
              <a:buFont typeface="Wingdings 2" pitchFamily="18" charset="2"/>
              <a:buNone/>
            </a:pPr>
            <a:r>
              <a:rPr lang="en-US" sz="2000" dirty="0" smtClean="0"/>
              <a:t>from water to air.</a:t>
            </a:r>
          </a:p>
        </p:txBody>
      </p:sp>
      <p:pic>
        <p:nvPicPr>
          <p:cNvPr id="11268" name="Picture 3" descr="Refraction-with-soda-straw.jpg"/>
          <p:cNvPicPr>
            <a:picLocks noChangeAspect="1"/>
          </p:cNvPicPr>
          <p:nvPr/>
        </p:nvPicPr>
        <p:blipFill>
          <a:blip r:embed="rId2" cstate="print"/>
          <a:srcRect/>
          <a:stretch>
            <a:fillRect/>
          </a:stretch>
        </p:blipFill>
        <p:spPr bwMode="auto">
          <a:xfrm>
            <a:off x="4800600" y="2057400"/>
            <a:ext cx="3887788" cy="4419600"/>
          </a:xfrm>
          <a:prstGeom prst="rect">
            <a:avLst/>
          </a:prstGeom>
          <a:noFill/>
          <a:ln w="9525">
            <a:noFill/>
            <a:miter lim="800000"/>
            <a:headEnd/>
            <a:tailEnd/>
          </a:ln>
        </p:spPr>
      </p:pic>
      <p:pic>
        <p:nvPicPr>
          <p:cNvPr id="11269" name="Picture 4" descr="cu-logo-72x72.jpg"/>
          <p:cNvPicPr>
            <a:picLocks noChangeAspect="1"/>
          </p:cNvPicPr>
          <p:nvPr/>
        </p:nvPicPr>
        <p:blipFill>
          <a:blip r:embed="rId3" cstate="print"/>
          <a:srcRect/>
          <a:stretch>
            <a:fillRect/>
          </a:stretch>
        </p:blipFill>
        <p:spPr bwMode="auto">
          <a:xfrm>
            <a:off x="8458200" y="0"/>
            <a:ext cx="685800" cy="685800"/>
          </a:xfrm>
          <a:prstGeom prst="rect">
            <a:avLst/>
          </a:prstGeom>
          <a:noFill/>
          <a:ln w="9525">
            <a:noFill/>
            <a:miter lim="800000"/>
            <a:headEnd/>
            <a:tailEnd/>
          </a:ln>
        </p:spPr>
      </p:pic>
      <p:sp>
        <p:nvSpPr>
          <p:cNvPr id="6" name="Rectangle 5"/>
          <p:cNvSpPr/>
          <p:nvPr/>
        </p:nvSpPr>
        <p:spPr>
          <a:xfrm>
            <a:off x="0" y="6627168"/>
            <a:ext cx="822661" cy="230832"/>
          </a:xfrm>
          <a:prstGeom prst="rect">
            <a:avLst/>
          </a:prstGeom>
        </p:spPr>
        <p:txBody>
          <a:bodyPr wrap="none">
            <a:spAutoFit/>
          </a:bodyPr>
          <a:lstStyle/>
          <a:p>
            <a:pPr lvl="0"/>
            <a:r>
              <a:rPr lang="en-US" sz="900" dirty="0" smtClean="0">
                <a:solidFill>
                  <a:prstClr val="black"/>
                </a:solidFill>
                <a:latin typeface="Lucida Handwriting" pitchFamily="66" charset="0"/>
              </a:rPr>
              <a:t>R. </a:t>
            </a:r>
            <a:r>
              <a:rPr lang="en-US" sz="900" dirty="0" err="1" smtClean="0">
                <a:solidFill>
                  <a:prstClr val="black"/>
                </a:solidFill>
                <a:latin typeface="Lucida Handwriting" pitchFamily="66" charset="0"/>
              </a:rPr>
              <a:t>Fonash</a:t>
            </a:r>
            <a:endParaRPr lang="en-US" sz="900" dirty="0">
              <a:solidFill>
                <a:prstClr val="black"/>
              </a:solidFill>
              <a:latin typeface="Lucida Handwriting" pitchFamily="66"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chemeClr val="accent2">
                    <a:lumMod val="50000"/>
                  </a:schemeClr>
                </a:solidFill>
              </a:rPr>
              <a:t>REFRACTION continued . . . </a:t>
            </a:r>
            <a:endParaRPr lang="en-US" dirty="0"/>
          </a:p>
        </p:txBody>
      </p:sp>
      <p:sp>
        <p:nvSpPr>
          <p:cNvPr id="12291" name="Content Placeholder 2"/>
          <p:cNvSpPr>
            <a:spLocks noGrp="1"/>
          </p:cNvSpPr>
          <p:nvPr>
            <p:ph idx="1"/>
          </p:nvPr>
        </p:nvSpPr>
        <p:spPr/>
        <p:txBody>
          <a:bodyPr/>
          <a:lstStyle/>
          <a:p>
            <a:pPr eaLnBrk="1" hangingPunct="1">
              <a:buFont typeface="Wingdings 2" pitchFamily="18" charset="2"/>
              <a:buNone/>
            </a:pPr>
            <a:r>
              <a:rPr lang="en-US" dirty="0" smtClean="0"/>
              <a:t>Or think about when you are in a pool of water.  The sounds and voices you hear are very different from when you are out of the water.  This is because the sound waves bend and change speed when the medium changes.</a:t>
            </a:r>
          </a:p>
        </p:txBody>
      </p:sp>
      <p:pic>
        <p:nvPicPr>
          <p:cNvPr id="12292" name="Picture 3" descr="0142c_clip_art.jpg"/>
          <p:cNvPicPr>
            <a:picLocks noChangeAspect="1"/>
          </p:cNvPicPr>
          <p:nvPr/>
        </p:nvPicPr>
        <p:blipFill>
          <a:blip r:embed="rId2" cstate="print"/>
          <a:srcRect/>
          <a:stretch>
            <a:fillRect/>
          </a:stretch>
        </p:blipFill>
        <p:spPr bwMode="auto">
          <a:xfrm>
            <a:off x="5046663" y="4114800"/>
            <a:ext cx="3567112" cy="2590800"/>
          </a:xfrm>
          <a:prstGeom prst="rect">
            <a:avLst/>
          </a:prstGeom>
          <a:noFill/>
          <a:ln w="9525">
            <a:noFill/>
            <a:miter lim="800000"/>
            <a:headEnd/>
            <a:tailEnd/>
          </a:ln>
        </p:spPr>
      </p:pic>
      <p:pic>
        <p:nvPicPr>
          <p:cNvPr id="12293" name="Picture 4" descr="cu-logo-72x72.jpg"/>
          <p:cNvPicPr>
            <a:picLocks noChangeAspect="1"/>
          </p:cNvPicPr>
          <p:nvPr/>
        </p:nvPicPr>
        <p:blipFill>
          <a:blip r:embed="rId3" cstate="print"/>
          <a:srcRect/>
          <a:stretch>
            <a:fillRect/>
          </a:stretch>
        </p:blipFill>
        <p:spPr bwMode="auto">
          <a:xfrm>
            <a:off x="8458200" y="0"/>
            <a:ext cx="685800" cy="685800"/>
          </a:xfrm>
          <a:prstGeom prst="rect">
            <a:avLst/>
          </a:prstGeom>
          <a:noFill/>
          <a:ln w="9525">
            <a:noFill/>
            <a:miter lim="800000"/>
            <a:headEnd/>
            <a:tailEnd/>
          </a:ln>
        </p:spPr>
      </p:pic>
      <p:sp>
        <p:nvSpPr>
          <p:cNvPr id="6" name="Rectangle 5"/>
          <p:cNvSpPr/>
          <p:nvPr/>
        </p:nvSpPr>
        <p:spPr>
          <a:xfrm>
            <a:off x="0" y="6627168"/>
            <a:ext cx="822661" cy="230832"/>
          </a:xfrm>
          <a:prstGeom prst="rect">
            <a:avLst/>
          </a:prstGeom>
        </p:spPr>
        <p:txBody>
          <a:bodyPr wrap="none">
            <a:spAutoFit/>
          </a:bodyPr>
          <a:lstStyle/>
          <a:p>
            <a:pPr lvl="0"/>
            <a:r>
              <a:rPr lang="en-US" sz="900" dirty="0" smtClean="0">
                <a:solidFill>
                  <a:prstClr val="black"/>
                </a:solidFill>
                <a:latin typeface="Lucida Handwriting" pitchFamily="66" charset="0"/>
              </a:rPr>
              <a:t>R. </a:t>
            </a:r>
            <a:r>
              <a:rPr lang="en-US" sz="900" dirty="0" err="1" smtClean="0">
                <a:solidFill>
                  <a:prstClr val="black"/>
                </a:solidFill>
                <a:latin typeface="Lucida Handwriting" pitchFamily="66" charset="0"/>
              </a:rPr>
              <a:t>Fonash</a:t>
            </a:r>
            <a:endParaRPr lang="en-US" sz="900" dirty="0">
              <a:solidFill>
                <a:prstClr val="black"/>
              </a:solidFill>
              <a:latin typeface="Lucida Handwriting" pitchFamily="66"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chemeClr val="accent2">
                    <a:lumMod val="50000"/>
                  </a:schemeClr>
                </a:solidFill>
              </a:rPr>
              <a:t>REFRACTION Continued . . . </a:t>
            </a:r>
            <a:endParaRPr lang="en-US" dirty="0"/>
          </a:p>
        </p:txBody>
      </p:sp>
      <p:sp>
        <p:nvSpPr>
          <p:cNvPr id="13315" name="Content Placeholder 2"/>
          <p:cNvSpPr>
            <a:spLocks noGrp="1"/>
          </p:cNvSpPr>
          <p:nvPr>
            <p:ph idx="1"/>
          </p:nvPr>
        </p:nvSpPr>
        <p:spPr>
          <a:xfrm>
            <a:off x="457200" y="1295400"/>
            <a:ext cx="8229600" cy="4708525"/>
          </a:xfrm>
        </p:spPr>
        <p:txBody>
          <a:bodyPr/>
          <a:lstStyle/>
          <a:p>
            <a:pPr eaLnBrk="1" hangingPunct="1">
              <a:buFont typeface="Wingdings 2" pitchFamily="18" charset="2"/>
              <a:buNone/>
            </a:pPr>
            <a:r>
              <a:rPr lang="en-US" sz="2400" dirty="0" smtClean="0"/>
              <a:t>Or maybe think about when you look into a pond or lake for a fish. The fish are not exactly where you thought they would be.  Remember that since light is a wave and it is passing from the air into the water, it will refract (bend) and the fish will not be where it </a:t>
            </a:r>
          </a:p>
          <a:p>
            <a:pPr eaLnBrk="1" hangingPunct="1">
              <a:buFont typeface="Wingdings 2" pitchFamily="18" charset="2"/>
              <a:buNone/>
            </a:pPr>
            <a:r>
              <a:rPr lang="en-US" sz="2400" dirty="0" smtClean="0"/>
              <a:t>                                                                      appears to be. </a:t>
            </a:r>
          </a:p>
        </p:txBody>
      </p:sp>
      <p:pic>
        <p:nvPicPr>
          <p:cNvPr id="13316" name="Picture 3" descr="fshbothout.gif"/>
          <p:cNvPicPr>
            <a:picLocks noChangeAspect="1"/>
          </p:cNvPicPr>
          <p:nvPr/>
        </p:nvPicPr>
        <p:blipFill>
          <a:blip r:embed="rId2" cstate="print"/>
          <a:srcRect/>
          <a:stretch>
            <a:fillRect/>
          </a:stretch>
        </p:blipFill>
        <p:spPr bwMode="auto">
          <a:xfrm>
            <a:off x="990600" y="3314700"/>
            <a:ext cx="4724400" cy="3543300"/>
          </a:xfrm>
          <a:prstGeom prst="rect">
            <a:avLst/>
          </a:prstGeom>
          <a:noFill/>
          <a:ln w="9525">
            <a:noFill/>
            <a:miter lim="800000"/>
            <a:headEnd/>
            <a:tailEnd/>
          </a:ln>
        </p:spPr>
      </p:pic>
      <p:pic>
        <p:nvPicPr>
          <p:cNvPr id="13317" name="Picture 4" descr="cu-logo-72x72.jpg"/>
          <p:cNvPicPr>
            <a:picLocks noChangeAspect="1"/>
          </p:cNvPicPr>
          <p:nvPr/>
        </p:nvPicPr>
        <p:blipFill>
          <a:blip r:embed="rId3" cstate="print"/>
          <a:srcRect/>
          <a:stretch>
            <a:fillRect/>
          </a:stretch>
        </p:blipFill>
        <p:spPr bwMode="auto">
          <a:xfrm>
            <a:off x="8458200" y="0"/>
            <a:ext cx="685800" cy="685800"/>
          </a:xfrm>
          <a:prstGeom prst="rect">
            <a:avLst/>
          </a:prstGeom>
          <a:noFill/>
          <a:ln w="9525">
            <a:noFill/>
            <a:miter lim="800000"/>
            <a:headEnd/>
            <a:tailEnd/>
          </a:ln>
        </p:spPr>
      </p:pic>
      <p:sp>
        <p:nvSpPr>
          <p:cNvPr id="6" name="Rectangle 5"/>
          <p:cNvSpPr/>
          <p:nvPr/>
        </p:nvSpPr>
        <p:spPr>
          <a:xfrm>
            <a:off x="0" y="6627168"/>
            <a:ext cx="822661" cy="230832"/>
          </a:xfrm>
          <a:prstGeom prst="rect">
            <a:avLst/>
          </a:prstGeom>
        </p:spPr>
        <p:txBody>
          <a:bodyPr wrap="none">
            <a:spAutoFit/>
          </a:bodyPr>
          <a:lstStyle/>
          <a:p>
            <a:pPr lvl="0"/>
            <a:r>
              <a:rPr lang="en-US" sz="900" dirty="0" smtClean="0">
                <a:solidFill>
                  <a:prstClr val="black"/>
                </a:solidFill>
                <a:latin typeface="Lucida Handwriting" pitchFamily="66" charset="0"/>
              </a:rPr>
              <a:t>R. </a:t>
            </a:r>
            <a:r>
              <a:rPr lang="en-US" sz="900" dirty="0" err="1" smtClean="0">
                <a:solidFill>
                  <a:prstClr val="black"/>
                </a:solidFill>
                <a:latin typeface="Lucida Handwriting" pitchFamily="66" charset="0"/>
              </a:rPr>
              <a:t>Fonash</a:t>
            </a:r>
            <a:endParaRPr lang="en-US" sz="900" dirty="0">
              <a:solidFill>
                <a:prstClr val="black"/>
              </a:solidFill>
              <a:latin typeface="Lucida Handwriting" pitchFamily="66"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chemeClr val="accent2">
                    <a:lumMod val="50000"/>
                  </a:schemeClr>
                </a:solidFill>
              </a:rPr>
              <a:t>REFRACTION of LIGHT</a:t>
            </a:r>
            <a:endParaRPr lang="en-US" dirty="0"/>
          </a:p>
        </p:txBody>
      </p:sp>
      <p:sp>
        <p:nvSpPr>
          <p:cNvPr id="14339" name="Content Placeholder 2"/>
          <p:cNvSpPr>
            <a:spLocks noGrp="1"/>
          </p:cNvSpPr>
          <p:nvPr>
            <p:ph idx="1"/>
          </p:nvPr>
        </p:nvSpPr>
        <p:spPr>
          <a:xfrm>
            <a:off x="457200" y="1295400"/>
            <a:ext cx="8229600" cy="4708525"/>
          </a:xfrm>
        </p:spPr>
        <p:txBody>
          <a:bodyPr/>
          <a:lstStyle/>
          <a:p>
            <a:pPr eaLnBrk="1" hangingPunct="1">
              <a:buFont typeface="Wingdings 2" pitchFamily="18" charset="2"/>
              <a:buNone/>
            </a:pPr>
            <a:r>
              <a:rPr lang="en-US" sz="2200" dirty="0" smtClean="0"/>
              <a:t>Refraction is also the reason why rainbows exist.  </a:t>
            </a:r>
          </a:p>
          <a:p>
            <a:pPr eaLnBrk="1" hangingPunct="1">
              <a:buFont typeface="Wingdings 2" pitchFamily="18" charset="2"/>
              <a:buNone/>
            </a:pPr>
            <a:r>
              <a:rPr lang="en-US" sz="2200" dirty="0" smtClean="0"/>
              <a:t>When light passes through a raindrop, </a:t>
            </a:r>
          </a:p>
          <a:p>
            <a:pPr eaLnBrk="1" hangingPunct="1">
              <a:buFont typeface="Wingdings 2" pitchFamily="18" charset="2"/>
              <a:buNone/>
            </a:pPr>
            <a:r>
              <a:rPr lang="en-US" sz="2200" dirty="0" smtClean="0"/>
              <a:t>it refracts (</a:t>
            </a:r>
            <a:r>
              <a:rPr lang="en-US" sz="2200" b="1" dirty="0" smtClean="0"/>
              <a:t>bends</a:t>
            </a:r>
            <a:r>
              <a:rPr lang="en-US" sz="2200" dirty="0" smtClean="0"/>
              <a:t>).  </a:t>
            </a:r>
          </a:p>
          <a:p>
            <a:pPr eaLnBrk="1" hangingPunct="1">
              <a:buFont typeface="Wingdings 2" pitchFamily="18" charset="2"/>
              <a:buNone/>
            </a:pPr>
            <a:r>
              <a:rPr lang="en-US" sz="2200" dirty="0" smtClean="0"/>
              <a:t>Under the right conditions, </a:t>
            </a:r>
          </a:p>
          <a:p>
            <a:pPr eaLnBrk="1" hangingPunct="1">
              <a:buFont typeface="Wingdings 2" pitchFamily="18" charset="2"/>
              <a:buNone/>
            </a:pPr>
            <a:r>
              <a:rPr lang="en-US" sz="2200" dirty="0" smtClean="0"/>
              <a:t>the light will also break into </a:t>
            </a:r>
          </a:p>
          <a:p>
            <a:pPr eaLnBrk="1" hangingPunct="1">
              <a:buFont typeface="Wingdings 2" pitchFamily="18" charset="2"/>
              <a:buNone/>
            </a:pPr>
            <a:r>
              <a:rPr lang="en-US" sz="2200" dirty="0" smtClean="0"/>
              <a:t>different colors.  </a:t>
            </a:r>
          </a:p>
          <a:p>
            <a:pPr eaLnBrk="1" hangingPunct="1">
              <a:buFont typeface="Wingdings 2" pitchFamily="18" charset="2"/>
              <a:buNone/>
            </a:pPr>
            <a:r>
              <a:rPr lang="en-US" sz="2200" dirty="0" smtClean="0"/>
              <a:t>The raindrop is called </a:t>
            </a:r>
          </a:p>
          <a:p>
            <a:pPr eaLnBrk="1" hangingPunct="1">
              <a:buFont typeface="Wingdings 2" pitchFamily="18" charset="2"/>
              <a:buNone/>
            </a:pPr>
            <a:r>
              <a:rPr lang="en-US" sz="2200" dirty="0" smtClean="0"/>
              <a:t>a </a:t>
            </a:r>
            <a:r>
              <a:rPr lang="en-US" sz="2200" dirty="0" smtClean="0">
                <a:solidFill>
                  <a:srgbClr val="C00000"/>
                </a:solidFill>
              </a:rPr>
              <a:t>PRISM</a:t>
            </a:r>
            <a:r>
              <a:rPr lang="en-US" sz="2200" dirty="0" smtClean="0"/>
              <a:t>.  </a:t>
            </a:r>
          </a:p>
        </p:txBody>
      </p:sp>
      <p:pic>
        <p:nvPicPr>
          <p:cNvPr id="14340" name="Picture 3" descr="RainbowOverPotala.jpg"/>
          <p:cNvPicPr>
            <a:picLocks noChangeAspect="1"/>
          </p:cNvPicPr>
          <p:nvPr/>
        </p:nvPicPr>
        <p:blipFill>
          <a:blip r:embed="rId2" cstate="print"/>
          <a:srcRect/>
          <a:stretch>
            <a:fillRect/>
          </a:stretch>
        </p:blipFill>
        <p:spPr bwMode="auto">
          <a:xfrm>
            <a:off x="4876800" y="2438400"/>
            <a:ext cx="4083050" cy="4267200"/>
          </a:xfrm>
          <a:prstGeom prst="rect">
            <a:avLst/>
          </a:prstGeom>
          <a:noFill/>
          <a:ln w="9525">
            <a:noFill/>
            <a:miter lim="800000"/>
            <a:headEnd/>
            <a:tailEnd/>
          </a:ln>
        </p:spPr>
      </p:pic>
      <p:sp>
        <p:nvSpPr>
          <p:cNvPr id="14341" name="TextBox 4"/>
          <p:cNvSpPr txBox="1">
            <a:spLocks noChangeArrowheads="1"/>
          </p:cNvSpPr>
          <p:nvPr/>
        </p:nvSpPr>
        <p:spPr bwMode="auto">
          <a:xfrm rot="540723">
            <a:off x="-1422" y="6107902"/>
            <a:ext cx="4903787" cy="368300"/>
          </a:xfrm>
          <a:prstGeom prst="rect">
            <a:avLst/>
          </a:prstGeom>
          <a:noFill/>
          <a:ln w="9525">
            <a:noFill/>
            <a:miter lim="800000"/>
            <a:headEnd/>
            <a:tailEnd/>
          </a:ln>
        </p:spPr>
        <p:txBody>
          <a:bodyPr wrap="none">
            <a:spAutoFit/>
          </a:bodyPr>
          <a:lstStyle/>
          <a:p>
            <a:r>
              <a:rPr lang="en-US" dirty="0">
                <a:solidFill>
                  <a:srgbClr val="C00000"/>
                </a:solidFill>
              </a:rPr>
              <a:t>Anybody remember the colors of the rainbow?</a:t>
            </a:r>
          </a:p>
        </p:txBody>
      </p:sp>
      <p:pic>
        <p:nvPicPr>
          <p:cNvPr id="14342" name="Picture 5" descr="cu-logo-72x72.jpg"/>
          <p:cNvPicPr>
            <a:picLocks noChangeAspect="1"/>
          </p:cNvPicPr>
          <p:nvPr/>
        </p:nvPicPr>
        <p:blipFill>
          <a:blip r:embed="rId3" cstate="print"/>
          <a:srcRect/>
          <a:stretch>
            <a:fillRect/>
          </a:stretch>
        </p:blipFill>
        <p:spPr bwMode="auto">
          <a:xfrm>
            <a:off x="8458200" y="0"/>
            <a:ext cx="685800" cy="685800"/>
          </a:xfrm>
          <a:prstGeom prst="rect">
            <a:avLst/>
          </a:prstGeom>
          <a:noFill/>
          <a:ln w="9525">
            <a:noFill/>
            <a:miter lim="800000"/>
            <a:headEnd/>
            <a:tailEnd/>
          </a:ln>
        </p:spPr>
      </p:pic>
      <p:sp>
        <p:nvSpPr>
          <p:cNvPr id="7" name="Rectangle 6"/>
          <p:cNvSpPr/>
          <p:nvPr/>
        </p:nvSpPr>
        <p:spPr>
          <a:xfrm>
            <a:off x="0" y="6627168"/>
            <a:ext cx="822661" cy="230832"/>
          </a:xfrm>
          <a:prstGeom prst="rect">
            <a:avLst/>
          </a:prstGeom>
        </p:spPr>
        <p:txBody>
          <a:bodyPr wrap="none">
            <a:spAutoFit/>
          </a:bodyPr>
          <a:lstStyle/>
          <a:p>
            <a:pPr lvl="0"/>
            <a:r>
              <a:rPr lang="en-US" sz="900" dirty="0" smtClean="0">
                <a:solidFill>
                  <a:prstClr val="black"/>
                </a:solidFill>
                <a:latin typeface="Lucida Handwriting" pitchFamily="66" charset="0"/>
              </a:rPr>
              <a:t>R. </a:t>
            </a:r>
            <a:r>
              <a:rPr lang="en-US" sz="900" dirty="0" err="1" smtClean="0">
                <a:solidFill>
                  <a:prstClr val="black"/>
                </a:solidFill>
                <a:latin typeface="Lucida Handwriting" pitchFamily="66" charset="0"/>
              </a:rPr>
              <a:t>Fonash</a:t>
            </a:r>
            <a:endParaRPr lang="en-US" sz="900" dirty="0">
              <a:solidFill>
                <a:prstClr val="black"/>
              </a:solidFill>
              <a:latin typeface="Lucida Handwriting" pitchFamily="66"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chemeClr val="accent2">
                    <a:lumMod val="50000"/>
                  </a:schemeClr>
                </a:solidFill>
              </a:rPr>
              <a:t>REFRACTION of LIGHT</a:t>
            </a:r>
            <a:endParaRPr lang="en-US" dirty="0"/>
          </a:p>
        </p:txBody>
      </p:sp>
      <p:sp>
        <p:nvSpPr>
          <p:cNvPr id="15363" name="Content Placeholder 2"/>
          <p:cNvSpPr>
            <a:spLocks noGrp="1"/>
          </p:cNvSpPr>
          <p:nvPr>
            <p:ph idx="1"/>
          </p:nvPr>
        </p:nvSpPr>
        <p:spPr/>
        <p:txBody>
          <a:bodyPr/>
          <a:lstStyle/>
          <a:p>
            <a:pPr eaLnBrk="1" hangingPunct="1">
              <a:buFont typeface="Wingdings 2" pitchFamily="18" charset="2"/>
              <a:buNone/>
            </a:pPr>
            <a:r>
              <a:rPr lang="en-US" dirty="0" smtClean="0"/>
              <a:t>This is how a </a:t>
            </a:r>
            <a:r>
              <a:rPr lang="en-US" dirty="0" smtClean="0">
                <a:solidFill>
                  <a:srgbClr val="C00000"/>
                </a:solidFill>
              </a:rPr>
              <a:t>prism</a:t>
            </a:r>
            <a:r>
              <a:rPr lang="en-US" dirty="0" smtClean="0"/>
              <a:t> works: </a:t>
            </a:r>
          </a:p>
          <a:p>
            <a:pPr eaLnBrk="1" hangingPunct="1">
              <a:buFont typeface="Wingdings 2" pitchFamily="18" charset="2"/>
              <a:buNone/>
            </a:pPr>
            <a:r>
              <a:rPr lang="en-US" dirty="0" smtClean="0"/>
              <a:t> </a:t>
            </a:r>
          </a:p>
          <a:p>
            <a:pPr eaLnBrk="1" hangingPunct="1">
              <a:buFont typeface="Wingdings 2" pitchFamily="18" charset="2"/>
              <a:buNone/>
            </a:pPr>
            <a:r>
              <a:rPr lang="en-US" sz="2200" dirty="0" smtClean="0"/>
              <a:t>When light is passed through a specially cut piece of glass (or a raindrop), the light will bend.   Blue light bends more than red light.  Green light is in the middle and bends somewhere in between.  The amount the light bends depends on the frequency of the wave.</a:t>
            </a:r>
          </a:p>
        </p:txBody>
      </p:sp>
      <p:pic>
        <p:nvPicPr>
          <p:cNvPr id="15364" name="Picture 4" descr="3d0b9967-fc5c-460a-8f80-1c5c660c5ba4.gif"/>
          <p:cNvPicPr>
            <a:picLocks noChangeAspect="1"/>
          </p:cNvPicPr>
          <p:nvPr/>
        </p:nvPicPr>
        <p:blipFill>
          <a:blip r:embed="rId2" cstate="print"/>
          <a:srcRect/>
          <a:stretch>
            <a:fillRect/>
          </a:stretch>
        </p:blipFill>
        <p:spPr bwMode="auto">
          <a:xfrm>
            <a:off x="2133600" y="4524375"/>
            <a:ext cx="4867275" cy="2333625"/>
          </a:xfrm>
          <a:prstGeom prst="rect">
            <a:avLst/>
          </a:prstGeom>
          <a:noFill/>
          <a:ln w="9525">
            <a:noFill/>
            <a:miter lim="800000"/>
            <a:headEnd/>
            <a:tailEnd/>
          </a:ln>
        </p:spPr>
      </p:pic>
      <p:pic>
        <p:nvPicPr>
          <p:cNvPr id="15365" name="Picture 5" descr="LOBCA8WPDUDCALH32U8CA4YLIRSCAO9DIG4CAGQ92QPCAZP9579CA38A1T4CAIK50E2CATETQUECAIPFOWPCADME27MCAGZ5I5KCAA6U1TKCANEF2VICAM7KWUSCAJUCKP6CAQ0DJUACA9I7YW6CA8Z5VZL.jpg"/>
          <p:cNvPicPr>
            <a:picLocks noChangeAspect="1"/>
          </p:cNvPicPr>
          <p:nvPr/>
        </p:nvPicPr>
        <p:blipFill>
          <a:blip r:embed="rId3" cstate="print"/>
          <a:srcRect/>
          <a:stretch>
            <a:fillRect/>
          </a:stretch>
        </p:blipFill>
        <p:spPr bwMode="auto">
          <a:xfrm>
            <a:off x="5486400" y="1219200"/>
            <a:ext cx="1925638" cy="1447800"/>
          </a:xfrm>
          <a:prstGeom prst="rect">
            <a:avLst/>
          </a:prstGeom>
          <a:noFill/>
          <a:ln w="9525">
            <a:noFill/>
            <a:miter lim="800000"/>
            <a:headEnd/>
            <a:tailEnd/>
          </a:ln>
        </p:spPr>
      </p:pic>
      <p:pic>
        <p:nvPicPr>
          <p:cNvPr id="15366" name="Picture 6" descr="cu-logo-72x72.jpg"/>
          <p:cNvPicPr>
            <a:picLocks noChangeAspect="1"/>
          </p:cNvPicPr>
          <p:nvPr/>
        </p:nvPicPr>
        <p:blipFill>
          <a:blip r:embed="rId4" cstate="print"/>
          <a:srcRect/>
          <a:stretch>
            <a:fillRect/>
          </a:stretch>
        </p:blipFill>
        <p:spPr bwMode="auto">
          <a:xfrm>
            <a:off x="8458200" y="0"/>
            <a:ext cx="685800" cy="685800"/>
          </a:xfrm>
          <a:prstGeom prst="rect">
            <a:avLst/>
          </a:prstGeom>
          <a:noFill/>
          <a:ln w="9525">
            <a:noFill/>
            <a:miter lim="800000"/>
            <a:headEnd/>
            <a:tailEnd/>
          </a:ln>
        </p:spPr>
      </p:pic>
      <p:sp>
        <p:nvSpPr>
          <p:cNvPr id="7" name="Rectangle 6"/>
          <p:cNvSpPr/>
          <p:nvPr/>
        </p:nvSpPr>
        <p:spPr>
          <a:xfrm>
            <a:off x="0" y="6627168"/>
            <a:ext cx="822661" cy="230832"/>
          </a:xfrm>
          <a:prstGeom prst="rect">
            <a:avLst/>
          </a:prstGeom>
        </p:spPr>
        <p:txBody>
          <a:bodyPr wrap="none">
            <a:spAutoFit/>
          </a:bodyPr>
          <a:lstStyle/>
          <a:p>
            <a:pPr lvl="0"/>
            <a:r>
              <a:rPr lang="en-US" sz="900" dirty="0" smtClean="0">
                <a:solidFill>
                  <a:prstClr val="black"/>
                </a:solidFill>
                <a:latin typeface="Lucida Handwriting" pitchFamily="66" charset="0"/>
              </a:rPr>
              <a:t>R. </a:t>
            </a:r>
            <a:r>
              <a:rPr lang="en-US" sz="900" dirty="0" err="1" smtClean="0">
                <a:solidFill>
                  <a:prstClr val="black"/>
                </a:solidFill>
                <a:latin typeface="Lucida Handwriting" pitchFamily="66" charset="0"/>
              </a:rPr>
              <a:t>Fonash</a:t>
            </a:r>
            <a:endParaRPr lang="en-US" sz="900" dirty="0">
              <a:solidFill>
                <a:prstClr val="black"/>
              </a:solidFill>
              <a:latin typeface="Lucida Handwriting" pitchFamily="66"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White Light</a:t>
            </a:r>
            <a:endParaRPr lang="en-US" dirty="0">
              <a:solidFill>
                <a:srgbClr val="FF0000"/>
              </a:solidFill>
            </a:endParaRPr>
          </a:p>
        </p:txBody>
      </p:sp>
      <p:sp>
        <p:nvSpPr>
          <p:cNvPr id="3" name="Content Placeholder 2"/>
          <p:cNvSpPr>
            <a:spLocks noGrp="1"/>
          </p:cNvSpPr>
          <p:nvPr>
            <p:ph idx="1"/>
          </p:nvPr>
        </p:nvSpPr>
        <p:spPr/>
        <p:txBody>
          <a:bodyPr/>
          <a:lstStyle/>
          <a:p>
            <a:pPr>
              <a:buNone/>
            </a:pPr>
            <a:r>
              <a:rPr lang="en-US" dirty="0" smtClean="0"/>
              <a:t>White light is all colors of the rainbow added together.  </a:t>
            </a:r>
          </a:p>
          <a:p>
            <a:pPr>
              <a:buNone/>
            </a:pPr>
            <a:endParaRPr lang="en-US" dirty="0" smtClean="0"/>
          </a:p>
          <a:p>
            <a:pPr>
              <a:buNone/>
            </a:pPr>
            <a:r>
              <a:rPr lang="en-US" sz="3600" b="1" dirty="0" smtClean="0">
                <a:solidFill>
                  <a:srgbClr val="C00000"/>
                </a:solidFill>
              </a:rPr>
              <a:t>R</a:t>
            </a:r>
            <a:r>
              <a:rPr lang="en-US" sz="3600" b="1" dirty="0" smtClean="0"/>
              <a:t> + </a:t>
            </a:r>
            <a:r>
              <a:rPr lang="en-US" sz="3600" b="1" dirty="0" smtClean="0">
                <a:solidFill>
                  <a:srgbClr val="FF0000"/>
                </a:solidFill>
              </a:rPr>
              <a:t>O</a:t>
            </a:r>
            <a:r>
              <a:rPr lang="en-US" sz="3600" b="1" dirty="0" smtClean="0"/>
              <a:t> + </a:t>
            </a:r>
            <a:r>
              <a:rPr lang="en-US" sz="3600" b="1" dirty="0" smtClean="0">
                <a:solidFill>
                  <a:srgbClr val="FFC000"/>
                </a:solidFill>
              </a:rPr>
              <a:t>Y</a:t>
            </a:r>
            <a:r>
              <a:rPr lang="en-US" sz="3600" b="1" dirty="0" smtClean="0"/>
              <a:t> + </a:t>
            </a:r>
            <a:r>
              <a:rPr lang="en-US" sz="3600" b="1" dirty="0" smtClean="0">
                <a:solidFill>
                  <a:srgbClr val="006600"/>
                </a:solidFill>
              </a:rPr>
              <a:t>G</a:t>
            </a:r>
            <a:r>
              <a:rPr lang="en-US" sz="3600" b="1" dirty="0" smtClean="0"/>
              <a:t> + </a:t>
            </a:r>
            <a:r>
              <a:rPr lang="en-US" sz="3600" b="1" dirty="0" smtClean="0">
                <a:solidFill>
                  <a:schemeClr val="accent4">
                    <a:lumMod val="50000"/>
                  </a:schemeClr>
                </a:solidFill>
              </a:rPr>
              <a:t>B</a:t>
            </a:r>
            <a:r>
              <a:rPr lang="en-US" sz="3600" b="1" dirty="0" smtClean="0"/>
              <a:t> + </a:t>
            </a:r>
            <a:r>
              <a:rPr lang="en-US" sz="3600" b="1" dirty="0" smtClean="0">
                <a:solidFill>
                  <a:schemeClr val="accent5">
                    <a:lumMod val="75000"/>
                  </a:schemeClr>
                </a:solidFill>
              </a:rPr>
              <a:t>I</a:t>
            </a:r>
            <a:r>
              <a:rPr lang="en-US" sz="3600" b="1" dirty="0" smtClean="0"/>
              <a:t> + </a:t>
            </a:r>
            <a:r>
              <a:rPr lang="en-US" sz="3600" b="1" dirty="0" smtClean="0">
                <a:solidFill>
                  <a:schemeClr val="accent6">
                    <a:lumMod val="50000"/>
                  </a:schemeClr>
                </a:solidFill>
              </a:rPr>
              <a:t>V</a:t>
            </a:r>
            <a:r>
              <a:rPr lang="en-US" sz="3600" b="1" dirty="0" smtClean="0"/>
              <a:t>   </a:t>
            </a:r>
            <a:r>
              <a:rPr lang="en-US" dirty="0" smtClean="0"/>
              <a:t>=   WHITE</a:t>
            </a:r>
          </a:p>
          <a:p>
            <a:pPr>
              <a:buNone/>
            </a:pPr>
            <a:r>
              <a:rPr lang="en-US" dirty="0" smtClean="0"/>
              <a:t>	</a:t>
            </a:r>
            <a:r>
              <a:rPr lang="en-US" dirty="0" smtClean="0"/>
              <a:t>						         LIGHT</a:t>
            </a:r>
          </a:p>
          <a:p>
            <a:pPr>
              <a:buNone/>
            </a:pPr>
            <a:endParaRPr lang="en-US"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pPr eaLnBrk="1" hangingPunct="1">
              <a:defRPr/>
            </a:pPr>
            <a:r>
              <a:rPr lang="en-US" dirty="0" smtClean="0">
                <a:solidFill>
                  <a:schemeClr val="accent5">
                    <a:lumMod val="50000"/>
                  </a:schemeClr>
                </a:solidFill>
                <a:latin typeface="Tekton Pro Ext" pitchFamily="34" charset="0"/>
              </a:rPr>
              <a:t>WAVES</a:t>
            </a:r>
            <a:endParaRPr lang="en-US" dirty="0">
              <a:solidFill>
                <a:schemeClr val="accent5">
                  <a:lumMod val="50000"/>
                </a:schemeClr>
              </a:solidFill>
              <a:latin typeface="Tekton Pro Ext" pitchFamily="34" charset="0"/>
            </a:endParaRPr>
          </a:p>
        </p:txBody>
      </p:sp>
      <p:sp>
        <p:nvSpPr>
          <p:cNvPr id="2051" name="Content Placeholder 2"/>
          <p:cNvSpPr>
            <a:spLocks noGrp="1"/>
          </p:cNvSpPr>
          <p:nvPr>
            <p:ph idx="1"/>
          </p:nvPr>
        </p:nvSpPr>
        <p:spPr>
          <a:xfrm>
            <a:off x="457200" y="914400"/>
            <a:ext cx="8229600" cy="4708525"/>
          </a:xfrm>
        </p:spPr>
        <p:txBody>
          <a:bodyPr/>
          <a:lstStyle/>
          <a:p>
            <a:pPr eaLnBrk="1" hangingPunct="1">
              <a:buFont typeface="Wingdings 2" pitchFamily="18" charset="2"/>
              <a:buNone/>
            </a:pPr>
            <a:r>
              <a:rPr lang="en-US" sz="2400" dirty="0" smtClean="0"/>
              <a:t>Here’s what you really need to know:</a:t>
            </a:r>
          </a:p>
          <a:p>
            <a:pPr eaLnBrk="1" hangingPunct="1">
              <a:buFont typeface="Wingdings 2" pitchFamily="18" charset="2"/>
              <a:buNone/>
            </a:pPr>
            <a:r>
              <a:rPr lang="en-US" sz="2000" dirty="0" smtClean="0"/>
              <a:t>  </a:t>
            </a:r>
            <a:endParaRPr lang="en-US" sz="1200" dirty="0" smtClean="0"/>
          </a:p>
          <a:p>
            <a:pPr eaLnBrk="1" hangingPunct="1">
              <a:buFont typeface="Wingdings 2" pitchFamily="18" charset="2"/>
              <a:buNone/>
            </a:pPr>
            <a:r>
              <a:rPr lang="en-US" dirty="0" smtClean="0"/>
              <a:t>	Mechanical waves can be </a:t>
            </a:r>
            <a:r>
              <a:rPr lang="en-US" dirty="0" smtClean="0">
                <a:solidFill>
                  <a:srgbClr val="006600"/>
                </a:solidFill>
              </a:rPr>
              <a:t>Transverse Waves </a:t>
            </a:r>
            <a:r>
              <a:rPr lang="en-US" dirty="0" smtClean="0"/>
              <a:t>(Light), </a:t>
            </a:r>
            <a:r>
              <a:rPr lang="en-US" dirty="0" smtClean="0">
                <a:solidFill>
                  <a:srgbClr val="006600"/>
                </a:solidFill>
              </a:rPr>
              <a:t>Longitudinal Waves </a:t>
            </a:r>
            <a:r>
              <a:rPr lang="en-US" dirty="0" smtClean="0"/>
              <a:t>(Sound), or </a:t>
            </a:r>
            <a:r>
              <a:rPr lang="en-US" dirty="0" smtClean="0">
                <a:solidFill>
                  <a:srgbClr val="006600"/>
                </a:solidFill>
              </a:rPr>
              <a:t>Combination Waves </a:t>
            </a:r>
            <a:r>
              <a:rPr lang="en-US" dirty="0" smtClean="0"/>
              <a:t>(Ocean waves)</a:t>
            </a:r>
          </a:p>
          <a:p>
            <a:pPr eaLnBrk="1" hangingPunct="1">
              <a:buFont typeface="Wingdings 2" pitchFamily="18" charset="2"/>
              <a:buNone/>
            </a:pPr>
            <a:r>
              <a:rPr lang="en-US" dirty="0" smtClean="0"/>
              <a:t>	Electromagnetic Waves only can be </a:t>
            </a:r>
            <a:r>
              <a:rPr lang="en-US" dirty="0" smtClean="0">
                <a:solidFill>
                  <a:srgbClr val="006600"/>
                </a:solidFill>
              </a:rPr>
              <a:t>Transverse Waves</a:t>
            </a:r>
            <a:r>
              <a:rPr lang="en-US" dirty="0" smtClean="0"/>
              <a:t>.</a:t>
            </a:r>
          </a:p>
          <a:p>
            <a:pPr eaLnBrk="1" hangingPunct="1">
              <a:buFont typeface="Wingdings 2" pitchFamily="18" charset="2"/>
              <a:buNone/>
            </a:pPr>
            <a:r>
              <a:rPr lang="en-US" sz="2000" dirty="0" smtClean="0"/>
              <a:t>   </a:t>
            </a:r>
            <a:endParaRPr lang="en-US" sz="1200" dirty="0" smtClean="0"/>
          </a:p>
          <a:p>
            <a:pPr eaLnBrk="1" hangingPunct="1">
              <a:buFont typeface="Wingdings 2" pitchFamily="18" charset="2"/>
              <a:buNone/>
            </a:pPr>
            <a:r>
              <a:rPr lang="en-US" dirty="0" smtClean="0"/>
              <a:t>	</a:t>
            </a:r>
            <a:r>
              <a:rPr lang="en-US" u="sng" dirty="0" smtClean="0">
                <a:solidFill>
                  <a:srgbClr val="002060"/>
                </a:solidFill>
                <a:latin typeface="Tekton Pro Ext" pitchFamily="34" charset="0"/>
              </a:rPr>
              <a:t>All</a:t>
            </a:r>
            <a:r>
              <a:rPr lang="en-US" dirty="0" smtClean="0"/>
              <a:t>  </a:t>
            </a:r>
            <a:r>
              <a:rPr lang="en-US" dirty="0" smtClean="0">
                <a:solidFill>
                  <a:srgbClr val="C00000"/>
                </a:solidFill>
              </a:rPr>
              <a:t>Waves have wavelength, amplitude, frequency, and velocity.</a:t>
            </a:r>
          </a:p>
          <a:p>
            <a:pPr eaLnBrk="1" hangingPunct="1">
              <a:buFont typeface="Wingdings 2" pitchFamily="18" charset="2"/>
              <a:buNone/>
            </a:pPr>
            <a:endParaRPr lang="en-US" sz="3200" dirty="0" smtClean="0"/>
          </a:p>
          <a:p>
            <a:pPr eaLnBrk="1" hangingPunct="1">
              <a:buFont typeface="Wingdings 2" pitchFamily="18" charset="2"/>
              <a:buNone/>
            </a:pPr>
            <a:endParaRPr lang="en-US" sz="3200" dirty="0" smtClean="0"/>
          </a:p>
          <a:p>
            <a:pPr eaLnBrk="1" hangingPunct="1">
              <a:buFont typeface="Wingdings 2" pitchFamily="18" charset="2"/>
              <a:buNone/>
            </a:pPr>
            <a:r>
              <a:rPr lang="en-US" sz="3200" dirty="0" smtClean="0"/>
              <a:t>	</a:t>
            </a:r>
            <a:endParaRPr lang="en-US" dirty="0" smtClean="0"/>
          </a:p>
          <a:p>
            <a:pPr eaLnBrk="1" hangingPunct="1"/>
            <a:endParaRPr lang="en-US" dirty="0" smtClean="0"/>
          </a:p>
        </p:txBody>
      </p:sp>
      <p:pic>
        <p:nvPicPr>
          <p:cNvPr id="2052" name="Picture 7" descr="oceancliparticonlogoembjc9.jpg"/>
          <p:cNvPicPr>
            <a:picLocks noChangeAspect="1"/>
          </p:cNvPicPr>
          <p:nvPr/>
        </p:nvPicPr>
        <p:blipFill>
          <a:blip r:embed="rId2" cstate="print"/>
          <a:srcRect/>
          <a:stretch>
            <a:fillRect/>
          </a:stretch>
        </p:blipFill>
        <p:spPr bwMode="auto">
          <a:xfrm>
            <a:off x="914400" y="5374652"/>
            <a:ext cx="2057400" cy="1483348"/>
          </a:xfrm>
          <a:prstGeom prst="rect">
            <a:avLst/>
          </a:prstGeom>
          <a:noFill/>
          <a:ln w="9525">
            <a:noFill/>
            <a:miter lim="800000"/>
            <a:headEnd/>
            <a:tailEnd/>
          </a:ln>
        </p:spPr>
      </p:pic>
      <p:pic>
        <p:nvPicPr>
          <p:cNvPr id="2053" name="Picture 8" descr="oceancliparticonlogoembjc9.jpg"/>
          <p:cNvPicPr>
            <a:picLocks noChangeAspect="1"/>
          </p:cNvPicPr>
          <p:nvPr/>
        </p:nvPicPr>
        <p:blipFill>
          <a:blip r:embed="rId2" cstate="print"/>
          <a:srcRect/>
          <a:stretch>
            <a:fillRect/>
          </a:stretch>
        </p:blipFill>
        <p:spPr bwMode="auto">
          <a:xfrm>
            <a:off x="2971800" y="5374652"/>
            <a:ext cx="2057400" cy="1483348"/>
          </a:xfrm>
          <a:prstGeom prst="rect">
            <a:avLst/>
          </a:prstGeom>
          <a:noFill/>
          <a:ln w="9525">
            <a:noFill/>
            <a:miter lim="800000"/>
            <a:headEnd/>
            <a:tailEnd/>
          </a:ln>
        </p:spPr>
      </p:pic>
      <p:pic>
        <p:nvPicPr>
          <p:cNvPr id="2054" name="Picture 9" descr="oceancliparticonlogoembjc9.jpg"/>
          <p:cNvPicPr>
            <a:picLocks noChangeAspect="1"/>
          </p:cNvPicPr>
          <p:nvPr/>
        </p:nvPicPr>
        <p:blipFill>
          <a:blip r:embed="rId2" cstate="print"/>
          <a:srcRect/>
          <a:stretch>
            <a:fillRect/>
          </a:stretch>
        </p:blipFill>
        <p:spPr bwMode="auto">
          <a:xfrm>
            <a:off x="5029200" y="5374652"/>
            <a:ext cx="2057400" cy="1483348"/>
          </a:xfrm>
          <a:prstGeom prst="rect">
            <a:avLst/>
          </a:prstGeom>
          <a:noFill/>
          <a:ln w="9525">
            <a:noFill/>
            <a:miter lim="800000"/>
            <a:headEnd/>
            <a:tailEnd/>
          </a:ln>
        </p:spPr>
      </p:pic>
      <p:pic>
        <p:nvPicPr>
          <p:cNvPr id="2055" name="Picture 10" descr="oceancliparticonlogoembjc9.jpg"/>
          <p:cNvPicPr>
            <a:picLocks noChangeAspect="1"/>
          </p:cNvPicPr>
          <p:nvPr/>
        </p:nvPicPr>
        <p:blipFill>
          <a:blip r:embed="rId2" cstate="print"/>
          <a:srcRect/>
          <a:stretch>
            <a:fillRect/>
          </a:stretch>
        </p:blipFill>
        <p:spPr bwMode="auto">
          <a:xfrm>
            <a:off x="7086600" y="5374652"/>
            <a:ext cx="2057400" cy="1483348"/>
          </a:xfrm>
          <a:prstGeom prst="rect">
            <a:avLst/>
          </a:prstGeom>
          <a:noFill/>
          <a:ln w="9525">
            <a:noFill/>
            <a:miter lim="800000"/>
            <a:headEnd/>
            <a:tailEnd/>
          </a:ln>
        </p:spPr>
      </p:pic>
      <p:pic>
        <p:nvPicPr>
          <p:cNvPr id="2056" name="Picture 11" descr="cu-logo-72x72.jpg"/>
          <p:cNvPicPr>
            <a:picLocks noChangeAspect="1"/>
          </p:cNvPicPr>
          <p:nvPr/>
        </p:nvPicPr>
        <p:blipFill>
          <a:blip r:embed="rId3" cstate="print"/>
          <a:srcRect/>
          <a:stretch>
            <a:fillRect/>
          </a:stretch>
        </p:blipFill>
        <p:spPr bwMode="auto">
          <a:xfrm>
            <a:off x="8458200" y="0"/>
            <a:ext cx="685800" cy="685800"/>
          </a:xfrm>
          <a:prstGeom prst="rect">
            <a:avLst/>
          </a:prstGeom>
          <a:noFill/>
          <a:ln w="9525">
            <a:noFill/>
            <a:miter lim="800000"/>
            <a:headEnd/>
            <a:tailEnd/>
          </a:ln>
        </p:spPr>
      </p:pic>
      <p:sp>
        <p:nvSpPr>
          <p:cNvPr id="9" name="Rectangle 8"/>
          <p:cNvSpPr/>
          <p:nvPr/>
        </p:nvSpPr>
        <p:spPr>
          <a:xfrm>
            <a:off x="0" y="6627168"/>
            <a:ext cx="822661" cy="230832"/>
          </a:xfrm>
          <a:prstGeom prst="rect">
            <a:avLst/>
          </a:prstGeom>
        </p:spPr>
        <p:txBody>
          <a:bodyPr wrap="none">
            <a:spAutoFit/>
          </a:bodyPr>
          <a:lstStyle/>
          <a:p>
            <a:pPr lvl="0"/>
            <a:r>
              <a:rPr lang="en-US" sz="900" dirty="0" smtClean="0">
                <a:solidFill>
                  <a:prstClr val="black"/>
                </a:solidFill>
                <a:latin typeface="Lucida Handwriting" pitchFamily="66" charset="0"/>
              </a:rPr>
              <a:t>R. </a:t>
            </a:r>
            <a:r>
              <a:rPr lang="en-US" sz="900" dirty="0" err="1" smtClean="0">
                <a:solidFill>
                  <a:prstClr val="black"/>
                </a:solidFill>
                <a:latin typeface="Lucida Handwriting" pitchFamily="66" charset="0"/>
              </a:rPr>
              <a:t>Fonash</a:t>
            </a:r>
            <a:endParaRPr lang="en-US" sz="900" dirty="0">
              <a:solidFill>
                <a:prstClr val="black"/>
              </a:solidFill>
              <a:latin typeface="Lucida Handwriting" pitchFamily="66"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685800"/>
            <a:ext cx="8763000" cy="1384995"/>
          </a:xfrm>
          <a:prstGeom prst="rect">
            <a:avLst/>
          </a:prstGeom>
        </p:spPr>
        <p:txBody>
          <a:bodyPr wrap="square">
            <a:spAutoFit/>
          </a:bodyPr>
          <a:lstStyle/>
          <a:p>
            <a:pPr>
              <a:buNone/>
            </a:pPr>
            <a:r>
              <a:rPr lang="en-US" sz="2800" dirty="0" smtClean="0">
                <a:solidFill>
                  <a:srgbClr val="C00000"/>
                </a:solidFill>
              </a:rPr>
              <a:t>Red light </a:t>
            </a:r>
            <a:r>
              <a:rPr lang="en-US" sz="2800" dirty="0" smtClean="0"/>
              <a:t>has long wavelengths and low frequency.</a:t>
            </a:r>
          </a:p>
          <a:p>
            <a:pPr>
              <a:buNone/>
            </a:pPr>
            <a:r>
              <a:rPr lang="en-US" sz="2800" dirty="0" smtClean="0">
                <a:solidFill>
                  <a:srgbClr val="006600"/>
                </a:solidFill>
              </a:rPr>
              <a:t>Green light </a:t>
            </a:r>
            <a:r>
              <a:rPr lang="en-US" sz="2800" dirty="0" smtClean="0"/>
              <a:t>is in the middle.</a:t>
            </a:r>
          </a:p>
          <a:p>
            <a:pPr>
              <a:buNone/>
            </a:pPr>
            <a:r>
              <a:rPr lang="en-US" sz="2800" dirty="0" smtClean="0">
                <a:solidFill>
                  <a:schemeClr val="accent4">
                    <a:lumMod val="50000"/>
                  </a:schemeClr>
                </a:solidFill>
              </a:rPr>
              <a:t>Blue light </a:t>
            </a:r>
            <a:r>
              <a:rPr lang="en-US" sz="2800" dirty="0" smtClean="0"/>
              <a:t>has short wavelengths and high </a:t>
            </a:r>
            <a:r>
              <a:rPr lang="en-US" sz="2800" dirty="0" smtClean="0"/>
              <a:t>frequency</a:t>
            </a:r>
            <a:r>
              <a:rPr lang="en-US" sz="2800" dirty="0" smtClean="0"/>
              <a:t>.</a:t>
            </a:r>
          </a:p>
        </p:txBody>
      </p:sp>
      <p:pic>
        <p:nvPicPr>
          <p:cNvPr id="3" name="Picture 2" descr="roygbiv_waves.gif"/>
          <p:cNvPicPr>
            <a:picLocks noChangeAspect="1"/>
          </p:cNvPicPr>
          <p:nvPr/>
        </p:nvPicPr>
        <p:blipFill>
          <a:blip r:embed="rId2" cstate="print"/>
          <a:stretch>
            <a:fillRect/>
          </a:stretch>
        </p:blipFill>
        <p:spPr>
          <a:xfrm>
            <a:off x="762000" y="2670004"/>
            <a:ext cx="5699760" cy="4187996"/>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lumMod val="65000"/>
                    <a:lumOff val="35000"/>
                  </a:schemeClr>
                </a:solidFill>
              </a:rPr>
              <a:t>Why is the sky </a:t>
            </a:r>
            <a:r>
              <a:rPr lang="en-US" dirty="0" smtClean="0">
                <a:solidFill>
                  <a:schemeClr val="accent4">
                    <a:lumMod val="50000"/>
                  </a:schemeClr>
                </a:solidFill>
              </a:rPr>
              <a:t>BLUE</a:t>
            </a:r>
            <a:r>
              <a:rPr lang="en-US" dirty="0" smtClean="0">
                <a:solidFill>
                  <a:schemeClr val="tx1">
                    <a:lumMod val="65000"/>
                    <a:lumOff val="35000"/>
                  </a:schemeClr>
                </a:solidFill>
              </a:rPr>
              <a:t>?</a:t>
            </a:r>
            <a:endParaRPr lang="en-US" dirty="0">
              <a:solidFill>
                <a:schemeClr val="tx1">
                  <a:lumMod val="65000"/>
                  <a:lumOff val="35000"/>
                </a:schemeClr>
              </a:solidFill>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8686800" cy="1143000"/>
          </a:xfrm>
        </p:spPr>
        <p:txBody>
          <a:bodyPr>
            <a:normAutofit fontScale="90000"/>
          </a:bodyPr>
          <a:lstStyle/>
          <a:p>
            <a:r>
              <a:rPr lang="en-US" dirty="0" smtClean="0">
                <a:solidFill>
                  <a:schemeClr val="accent4">
                    <a:lumMod val="50000"/>
                  </a:schemeClr>
                </a:solidFill>
              </a:rPr>
              <a:t>Why do we see the colors we see?</a:t>
            </a:r>
            <a:endParaRPr lang="en-US" dirty="0">
              <a:solidFill>
                <a:schemeClr val="accent4">
                  <a:lumMod val="50000"/>
                </a:schemeClr>
              </a:solidFill>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Primary Colors</a:t>
            </a:r>
            <a:endParaRPr lang="en-US" dirty="0"/>
          </a:p>
        </p:txBody>
      </p:sp>
      <p:sp>
        <p:nvSpPr>
          <p:cNvPr id="3" name="Content Placeholder 2"/>
          <p:cNvSpPr>
            <a:spLocks noGrp="1"/>
          </p:cNvSpPr>
          <p:nvPr>
            <p:ph idx="1"/>
          </p:nvPr>
        </p:nvSpPr>
        <p:spPr>
          <a:xfrm>
            <a:off x="457200" y="1447800"/>
            <a:ext cx="8229600" cy="5089525"/>
          </a:xfrm>
        </p:spPr>
        <p:txBody>
          <a:bodyPr/>
          <a:lstStyle/>
          <a:p>
            <a:pPr>
              <a:buNone/>
            </a:pPr>
            <a:r>
              <a:rPr lang="en-US" dirty="0" smtClean="0"/>
              <a:t>Color by	</a:t>
            </a:r>
            <a:r>
              <a:rPr lang="en-US" dirty="0" smtClean="0">
                <a:solidFill>
                  <a:schemeClr val="tx1">
                    <a:lumMod val="65000"/>
                    <a:lumOff val="35000"/>
                  </a:schemeClr>
                </a:solidFill>
              </a:rPr>
              <a:t>PIGMENT   </a:t>
            </a:r>
            <a:r>
              <a:rPr lang="en-US" sz="2000" dirty="0" smtClean="0"/>
              <a:t>(paint, ink, crayons)</a:t>
            </a:r>
            <a:r>
              <a:rPr lang="en-US" dirty="0" smtClean="0"/>
              <a:t>	</a:t>
            </a:r>
            <a:endParaRPr lang="en-US" dirty="0" smtClean="0">
              <a:solidFill>
                <a:schemeClr val="tx1">
                  <a:lumMod val="65000"/>
                  <a:lumOff val="35000"/>
                </a:schemeClr>
              </a:solidFill>
            </a:endParaRPr>
          </a:p>
          <a:p>
            <a:pPr>
              <a:buNone/>
            </a:pPr>
            <a:r>
              <a:rPr lang="en-US" dirty="0" smtClean="0"/>
              <a:t>	</a:t>
            </a:r>
            <a:r>
              <a:rPr lang="en-US" dirty="0" smtClean="0"/>
              <a:t>	Primary Colors are:   	</a:t>
            </a:r>
            <a:r>
              <a:rPr lang="en-US" sz="3200" b="1" dirty="0" smtClean="0">
                <a:solidFill>
                  <a:srgbClr val="C00000"/>
                </a:solidFill>
              </a:rPr>
              <a:t>Red</a:t>
            </a:r>
            <a:r>
              <a:rPr lang="en-US" sz="3200" b="1" dirty="0" smtClean="0"/>
              <a:t>		</a:t>
            </a:r>
            <a:r>
              <a:rPr lang="en-US" sz="3200" b="1" dirty="0" smtClean="0">
                <a:solidFill>
                  <a:srgbClr val="FF0066"/>
                </a:solidFill>
              </a:rPr>
              <a:t>Magenta</a:t>
            </a:r>
          </a:p>
          <a:p>
            <a:pPr>
              <a:buNone/>
            </a:pPr>
            <a:r>
              <a:rPr lang="en-US" sz="3200" b="1" dirty="0" smtClean="0"/>
              <a:t>	</a:t>
            </a:r>
            <a:r>
              <a:rPr lang="en-US" sz="3200" b="1" dirty="0" smtClean="0"/>
              <a:t>					</a:t>
            </a:r>
            <a:r>
              <a:rPr lang="en-US" sz="3200" b="1" dirty="0" smtClean="0">
                <a:solidFill>
                  <a:schemeClr val="accent4">
                    <a:lumMod val="50000"/>
                  </a:schemeClr>
                </a:solidFill>
              </a:rPr>
              <a:t>Blue</a:t>
            </a:r>
            <a:r>
              <a:rPr lang="en-US" sz="3200" b="1" dirty="0" smtClean="0"/>
              <a:t>		</a:t>
            </a:r>
            <a:r>
              <a:rPr lang="en-US" sz="3200" b="1" dirty="0" smtClean="0">
                <a:solidFill>
                  <a:srgbClr val="0099FF"/>
                </a:solidFill>
              </a:rPr>
              <a:t>Cyan</a:t>
            </a:r>
            <a:r>
              <a:rPr lang="en-US" sz="3200" b="1" dirty="0" smtClean="0"/>
              <a:t>					</a:t>
            </a:r>
            <a:r>
              <a:rPr lang="en-US" sz="3200" b="1" dirty="0" smtClean="0">
                <a:solidFill>
                  <a:srgbClr val="FFC000"/>
                </a:solidFill>
              </a:rPr>
              <a:t>Yellow</a:t>
            </a:r>
            <a:r>
              <a:rPr lang="en-US" sz="3200" b="1" dirty="0" smtClean="0"/>
              <a:t>	</a:t>
            </a:r>
            <a:r>
              <a:rPr lang="en-US" sz="3200" b="1" dirty="0" err="1" smtClean="0">
                <a:solidFill>
                  <a:srgbClr val="FFC000"/>
                </a:solidFill>
              </a:rPr>
              <a:t>Yellow</a:t>
            </a:r>
            <a:endParaRPr lang="en-US" sz="3200" b="1" dirty="0" smtClean="0">
              <a:solidFill>
                <a:srgbClr val="FFC000"/>
              </a:solidFill>
            </a:endParaRPr>
          </a:p>
          <a:p>
            <a:pPr>
              <a:buNone/>
            </a:pPr>
            <a:endParaRPr lang="en-US" dirty="0" smtClean="0"/>
          </a:p>
          <a:p>
            <a:pPr>
              <a:buNone/>
            </a:pPr>
            <a:r>
              <a:rPr lang="en-US" dirty="0" smtClean="0"/>
              <a:t>Color by	</a:t>
            </a:r>
            <a:r>
              <a:rPr lang="en-US" dirty="0" smtClean="0">
                <a:solidFill>
                  <a:schemeClr val="tx1">
                    <a:lumMod val="65000"/>
                    <a:lumOff val="35000"/>
                  </a:schemeClr>
                </a:solidFill>
              </a:rPr>
              <a:t>LIGHT  </a:t>
            </a:r>
            <a:r>
              <a:rPr lang="en-US" sz="2000" dirty="0" smtClean="0">
                <a:solidFill>
                  <a:schemeClr val="tx1">
                    <a:lumMod val="65000"/>
                    <a:lumOff val="35000"/>
                  </a:schemeClr>
                </a:solidFill>
              </a:rPr>
              <a:t>(what we see)</a:t>
            </a:r>
          </a:p>
          <a:p>
            <a:pPr>
              <a:buNone/>
            </a:pPr>
            <a:r>
              <a:rPr lang="en-US" dirty="0" smtClean="0"/>
              <a:t>		Primary </a:t>
            </a:r>
            <a:r>
              <a:rPr lang="en-US" dirty="0" smtClean="0"/>
              <a:t>Colors are:   	</a:t>
            </a:r>
            <a:r>
              <a:rPr lang="en-US" dirty="0" smtClean="0"/>
              <a:t>	</a:t>
            </a:r>
            <a:r>
              <a:rPr lang="en-US" b="1" dirty="0" smtClean="0">
                <a:solidFill>
                  <a:srgbClr val="C00000"/>
                </a:solidFill>
              </a:rPr>
              <a:t>Red</a:t>
            </a:r>
            <a:r>
              <a:rPr lang="en-US" b="1" dirty="0" smtClean="0"/>
              <a:t>		</a:t>
            </a:r>
            <a:endParaRPr lang="en-US" b="1" dirty="0" smtClean="0">
              <a:solidFill>
                <a:srgbClr val="FF0066"/>
              </a:solidFill>
            </a:endParaRPr>
          </a:p>
          <a:p>
            <a:pPr>
              <a:buNone/>
            </a:pPr>
            <a:r>
              <a:rPr lang="en-US" b="1" dirty="0" smtClean="0"/>
              <a:t>					</a:t>
            </a:r>
            <a:r>
              <a:rPr lang="en-US" b="1" dirty="0" smtClean="0"/>
              <a:t>	</a:t>
            </a:r>
            <a:r>
              <a:rPr lang="en-US" b="1" dirty="0" smtClean="0"/>
              <a:t>	</a:t>
            </a:r>
            <a:r>
              <a:rPr lang="en-US" b="1" dirty="0" smtClean="0">
                <a:solidFill>
                  <a:schemeClr val="accent4">
                    <a:lumMod val="50000"/>
                  </a:schemeClr>
                </a:solidFill>
              </a:rPr>
              <a:t>Blue</a:t>
            </a:r>
            <a:r>
              <a:rPr lang="en-US" b="1" dirty="0" smtClean="0"/>
              <a:t>							</a:t>
            </a:r>
            <a:r>
              <a:rPr lang="en-US" b="1" dirty="0" smtClean="0"/>
              <a:t>	</a:t>
            </a:r>
            <a:r>
              <a:rPr lang="en-US" b="1" dirty="0" smtClean="0">
                <a:solidFill>
                  <a:srgbClr val="006600"/>
                </a:solidFill>
              </a:rPr>
              <a:t>Green</a:t>
            </a:r>
            <a:r>
              <a:rPr lang="en-US" b="1" dirty="0" smtClean="0"/>
              <a:t>	</a:t>
            </a:r>
            <a:endParaRPr lang="en-US" b="1" dirty="0" smtClean="0">
              <a:solidFill>
                <a:srgbClr val="FFC000"/>
              </a:solidFill>
            </a:endParaRPr>
          </a:p>
          <a:p>
            <a:pPr>
              <a:buNone/>
            </a:pPr>
            <a:endParaRPr lang="en-US" dirty="0" smtClean="0"/>
          </a:p>
          <a:p>
            <a:pPr>
              <a:buNone/>
            </a:pPr>
            <a:endParaRPr lang="en-US" dirty="0"/>
          </a:p>
        </p:txBody>
      </p:sp>
      <p:cxnSp>
        <p:nvCxnSpPr>
          <p:cNvPr id="5" name="Straight Connector 4"/>
          <p:cNvCxnSpPr/>
          <p:nvPr/>
        </p:nvCxnSpPr>
        <p:spPr>
          <a:xfrm rot="16200000" flipH="1">
            <a:off x="4648200" y="2286000"/>
            <a:ext cx="1905000" cy="1447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5400000">
            <a:off x="4533900" y="2476500"/>
            <a:ext cx="2057400" cy="106680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28600"/>
            <a:ext cx="7772400" cy="765175"/>
          </a:xfrm>
        </p:spPr>
        <p:txBody>
          <a:bodyPr/>
          <a:lstStyle/>
          <a:p>
            <a:pPr eaLnBrk="1" fontAlgn="auto" hangingPunct="1">
              <a:spcAft>
                <a:spcPts val="0"/>
              </a:spcAft>
              <a:defRPr/>
            </a:pPr>
            <a:r>
              <a:rPr lang="en-US" dirty="0" smtClean="0">
                <a:solidFill>
                  <a:schemeClr val="tx2"/>
                </a:solidFill>
                <a:latin typeface="Forte" pitchFamily="66" charset="0"/>
              </a:rPr>
              <a:t>Sound Waves</a:t>
            </a:r>
            <a:endParaRPr lang="en-US" dirty="0">
              <a:solidFill>
                <a:schemeClr val="tx2"/>
              </a:solidFill>
              <a:latin typeface="Forte" pitchFamily="66" charset="0"/>
            </a:endParaRPr>
          </a:p>
        </p:txBody>
      </p:sp>
      <p:sp>
        <p:nvSpPr>
          <p:cNvPr id="16387" name="Subtitle 2"/>
          <p:cNvSpPr>
            <a:spLocks noGrp="1"/>
          </p:cNvSpPr>
          <p:nvPr>
            <p:ph type="subTitle" idx="1"/>
          </p:nvPr>
        </p:nvSpPr>
        <p:spPr>
          <a:xfrm>
            <a:off x="457200" y="914400"/>
            <a:ext cx="8229600" cy="5410200"/>
          </a:xfrm>
        </p:spPr>
        <p:txBody>
          <a:bodyPr/>
          <a:lstStyle/>
          <a:p>
            <a:pPr eaLnBrk="1" hangingPunct="1"/>
            <a:r>
              <a:rPr lang="en-US" dirty="0" smtClean="0"/>
              <a:t>Sound is an extremely important aspect of our lives.</a:t>
            </a:r>
          </a:p>
          <a:p>
            <a:pPr eaLnBrk="1" hangingPunct="1"/>
            <a:r>
              <a:rPr lang="en-US" sz="1200" dirty="0" smtClean="0"/>
              <a:t>  </a:t>
            </a:r>
          </a:p>
          <a:p>
            <a:pPr eaLnBrk="1" hangingPunct="1"/>
            <a:r>
              <a:rPr lang="en-US" dirty="0" smtClean="0"/>
              <a:t>Sound travels through the air (the medium) in waves.</a:t>
            </a:r>
          </a:p>
          <a:p>
            <a:pPr eaLnBrk="1" hangingPunct="1"/>
            <a:r>
              <a:rPr lang="en-US" sz="1200" dirty="0" smtClean="0"/>
              <a:t>  </a:t>
            </a:r>
          </a:p>
          <a:p>
            <a:pPr eaLnBrk="1" hangingPunct="1"/>
            <a:r>
              <a:rPr lang="en-US" dirty="0" smtClean="0"/>
              <a:t>Sound is caused by vibrations which move the medium around the wave.</a:t>
            </a:r>
          </a:p>
          <a:p>
            <a:pPr eaLnBrk="1" hangingPunct="1"/>
            <a:r>
              <a:rPr lang="en-US" sz="1200" dirty="0" smtClean="0"/>
              <a:t>  </a:t>
            </a:r>
          </a:p>
          <a:p>
            <a:pPr eaLnBrk="1" hangingPunct="1"/>
            <a:r>
              <a:rPr lang="en-US" dirty="0" smtClean="0"/>
              <a:t>The sound wave which results from the vibration is a </a:t>
            </a:r>
            <a:r>
              <a:rPr lang="en-US" dirty="0" smtClean="0">
                <a:solidFill>
                  <a:schemeClr val="accent2"/>
                </a:solidFill>
              </a:rPr>
              <a:t>LONGITUDINAL WAVE</a:t>
            </a:r>
          </a:p>
          <a:p>
            <a:pPr eaLnBrk="1" hangingPunct="1"/>
            <a:endParaRPr lang="en-US" dirty="0" smtClean="0"/>
          </a:p>
        </p:txBody>
      </p:sp>
      <p:pic>
        <p:nvPicPr>
          <p:cNvPr id="16388" name="Picture 3" descr="3c7d7fda-7827-4e41-bb03-c3955db69d7e.gif"/>
          <p:cNvPicPr>
            <a:picLocks noChangeAspect="1"/>
          </p:cNvPicPr>
          <p:nvPr/>
        </p:nvPicPr>
        <p:blipFill>
          <a:blip r:embed="rId2" cstate="print"/>
          <a:srcRect/>
          <a:stretch>
            <a:fillRect/>
          </a:stretch>
        </p:blipFill>
        <p:spPr bwMode="auto">
          <a:xfrm>
            <a:off x="2438400" y="5334000"/>
            <a:ext cx="4286250" cy="1314450"/>
          </a:xfrm>
          <a:prstGeom prst="rect">
            <a:avLst/>
          </a:prstGeom>
          <a:noFill/>
          <a:ln w="9525">
            <a:noFill/>
            <a:miter lim="800000"/>
            <a:headEnd/>
            <a:tailEnd/>
          </a:ln>
        </p:spPr>
      </p:pic>
      <p:pic>
        <p:nvPicPr>
          <p:cNvPr id="16389" name="Picture 4" descr="cu-logo-72x72.jpg"/>
          <p:cNvPicPr>
            <a:picLocks noChangeAspect="1"/>
          </p:cNvPicPr>
          <p:nvPr/>
        </p:nvPicPr>
        <p:blipFill>
          <a:blip r:embed="rId3" cstate="print"/>
          <a:srcRect/>
          <a:stretch>
            <a:fillRect/>
          </a:stretch>
        </p:blipFill>
        <p:spPr bwMode="auto">
          <a:xfrm>
            <a:off x="8458200" y="0"/>
            <a:ext cx="685800" cy="685800"/>
          </a:xfrm>
          <a:prstGeom prst="rect">
            <a:avLst/>
          </a:prstGeom>
          <a:noFill/>
          <a:ln w="9525">
            <a:noFill/>
            <a:miter lim="800000"/>
            <a:headEnd/>
            <a:tailEnd/>
          </a:ln>
        </p:spPr>
      </p:pic>
      <p:sp>
        <p:nvSpPr>
          <p:cNvPr id="6" name="Rectangle 5"/>
          <p:cNvSpPr/>
          <p:nvPr/>
        </p:nvSpPr>
        <p:spPr>
          <a:xfrm>
            <a:off x="0" y="6627168"/>
            <a:ext cx="822661" cy="230832"/>
          </a:xfrm>
          <a:prstGeom prst="rect">
            <a:avLst/>
          </a:prstGeom>
        </p:spPr>
        <p:txBody>
          <a:bodyPr wrap="none">
            <a:spAutoFit/>
          </a:bodyPr>
          <a:lstStyle/>
          <a:p>
            <a:pPr lvl="0"/>
            <a:r>
              <a:rPr lang="en-US" sz="900" dirty="0" smtClean="0">
                <a:solidFill>
                  <a:prstClr val="black"/>
                </a:solidFill>
                <a:latin typeface="Lucida Handwriting" pitchFamily="66" charset="0"/>
              </a:rPr>
              <a:t>R. </a:t>
            </a:r>
            <a:r>
              <a:rPr lang="en-US" sz="900" dirty="0" err="1" smtClean="0">
                <a:solidFill>
                  <a:prstClr val="black"/>
                </a:solidFill>
                <a:latin typeface="Lucida Handwriting" pitchFamily="66" charset="0"/>
              </a:rPr>
              <a:t>Fonash</a:t>
            </a:r>
            <a:endParaRPr lang="en-US" sz="900" dirty="0">
              <a:solidFill>
                <a:prstClr val="black"/>
              </a:solidFill>
              <a:latin typeface="Lucida Handwriting" pitchFamily="66" charset="0"/>
            </a:endParaRPr>
          </a:p>
        </p:txBody>
      </p:sp>
    </p:spTree>
  </p:cSld>
  <p:clrMapOvr>
    <a:masterClrMapping/>
  </p:clrMapOvr>
  <p:transition>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lstStyle/>
          <a:p>
            <a:pPr eaLnBrk="1" fontAlgn="auto" hangingPunct="1">
              <a:spcAft>
                <a:spcPts val="0"/>
              </a:spcAft>
              <a:defRPr/>
            </a:pPr>
            <a:r>
              <a:rPr lang="en-US" sz="3200" i="1" dirty="0" smtClean="0">
                <a:solidFill>
                  <a:schemeClr val="accent3">
                    <a:lumMod val="50000"/>
                  </a:schemeClr>
                </a:solidFill>
              </a:rPr>
              <a:t>Sound = Longitudinal Wave</a:t>
            </a:r>
            <a:endParaRPr lang="en-US" sz="3200" i="1" dirty="0">
              <a:solidFill>
                <a:schemeClr val="accent3">
                  <a:lumMod val="50000"/>
                </a:schemeClr>
              </a:solidFill>
            </a:endParaRPr>
          </a:p>
        </p:txBody>
      </p:sp>
      <p:sp>
        <p:nvSpPr>
          <p:cNvPr id="17411" name="Content Placeholder 2"/>
          <p:cNvSpPr>
            <a:spLocks noGrp="1"/>
          </p:cNvSpPr>
          <p:nvPr>
            <p:ph sz="half" idx="1"/>
          </p:nvPr>
        </p:nvSpPr>
        <p:spPr>
          <a:xfrm>
            <a:off x="457200" y="1143000"/>
            <a:ext cx="4038600" cy="4525963"/>
          </a:xfrm>
        </p:spPr>
        <p:txBody>
          <a:bodyPr/>
          <a:lstStyle/>
          <a:p>
            <a:pPr eaLnBrk="1" hangingPunct="1">
              <a:buFont typeface="Wingdings 2" pitchFamily="18" charset="2"/>
              <a:buNone/>
            </a:pPr>
            <a:r>
              <a:rPr lang="en-US" dirty="0" smtClean="0"/>
              <a:t>The areas where the medium is “squashed” are called the </a:t>
            </a:r>
            <a:r>
              <a:rPr lang="en-US" dirty="0" smtClean="0">
                <a:solidFill>
                  <a:schemeClr val="accent2"/>
                </a:solidFill>
              </a:rPr>
              <a:t>compressions</a:t>
            </a:r>
            <a:r>
              <a:rPr lang="en-US" dirty="0" smtClean="0"/>
              <a:t>.</a:t>
            </a:r>
          </a:p>
        </p:txBody>
      </p:sp>
      <p:sp>
        <p:nvSpPr>
          <p:cNvPr id="17412" name="Content Placeholder 3"/>
          <p:cNvSpPr>
            <a:spLocks noGrp="1"/>
          </p:cNvSpPr>
          <p:nvPr>
            <p:ph sz="half" idx="2"/>
          </p:nvPr>
        </p:nvSpPr>
        <p:spPr>
          <a:xfrm>
            <a:off x="4572000" y="1143000"/>
            <a:ext cx="4038600" cy="4525963"/>
          </a:xfrm>
        </p:spPr>
        <p:txBody>
          <a:bodyPr/>
          <a:lstStyle/>
          <a:p>
            <a:pPr eaLnBrk="1" hangingPunct="1">
              <a:buFont typeface="Wingdings 2" pitchFamily="18" charset="2"/>
              <a:buNone/>
            </a:pPr>
            <a:r>
              <a:rPr lang="en-US" dirty="0" smtClean="0"/>
              <a:t>The areas where the medium is “normal” are called the </a:t>
            </a:r>
            <a:r>
              <a:rPr lang="en-US" dirty="0" smtClean="0">
                <a:solidFill>
                  <a:schemeClr val="accent2"/>
                </a:solidFill>
              </a:rPr>
              <a:t>rarefactions</a:t>
            </a:r>
            <a:r>
              <a:rPr lang="en-US" dirty="0" smtClean="0"/>
              <a:t>.</a:t>
            </a:r>
          </a:p>
          <a:p>
            <a:pPr eaLnBrk="1" hangingPunct="1">
              <a:buFont typeface="Wingdings 2" pitchFamily="18" charset="2"/>
              <a:buNone/>
            </a:pPr>
            <a:endParaRPr lang="en-US" dirty="0" smtClean="0"/>
          </a:p>
        </p:txBody>
      </p:sp>
      <p:pic>
        <p:nvPicPr>
          <p:cNvPr id="17413" name="Picture 6" descr="longitudinal-waves-rarefaction.jpg"/>
          <p:cNvPicPr>
            <a:picLocks noChangeAspect="1"/>
          </p:cNvPicPr>
          <p:nvPr/>
        </p:nvPicPr>
        <p:blipFill>
          <a:blip r:embed="rId2" cstate="print"/>
          <a:srcRect/>
          <a:stretch>
            <a:fillRect/>
          </a:stretch>
        </p:blipFill>
        <p:spPr bwMode="auto">
          <a:xfrm>
            <a:off x="1676400" y="3276600"/>
            <a:ext cx="5105400" cy="3276600"/>
          </a:xfrm>
          <a:prstGeom prst="rect">
            <a:avLst/>
          </a:prstGeom>
          <a:noFill/>
          <a:ln w="9525">
            <a:noFill/>
            <a:miter lim="800000"/>
            <a:headEnd/>
            <a:tailEnd/>
          </a:ln>
        </p:spPr>
      </p:pic>
      <p:sp>
        <p:nvSpPr>
          <p:cNvPr id="17414" name="TextBox 7"/>
          <p:cNvSpPr txBox="1">
            <a:spLocks noChangeArrowheads="1"/>
          </p:cNvSpPr>
          <p:nvPr/>
        </p:nvSpPr>
        <p:spPr bwMode="auto">
          <a:xfrm>
            <a:off x="228600" y="4191000"/>
            <a:ext cx="1447800" cy="1200150"/>
          </a:xfrm>
          <a:prstGeom prst="rect">
            <a:avLst/>
          </a:prstGeom>
          <a:noFill/>
          <a:ln w="9525">
            <a:noFill/>
            <a:miter lim="800000"/>
            <a:headEnd/>
            <a:tailEnd/>
          </a:ln>
        </p:spPr>
        <p:txBody>
          <a:bodyPr>
            <a:spAutoFit/>
          </a:bodyPr>
          <a:lstStyle/>
          <a:p>
            <a:r>
              <a:rPr lang="en-US" dirty="0">
                <a:latin typeface="Book Antiqua" pitchFamily="18" charset="0"/>
              </a:rPr>
              <a:t>The vibration of a tuning fork leads to sound waves</a:t>
            </a:r>
          </a:p>
        </p:txBody>
      </p:sp>
      <p:pic>
        <p:nvPicPr>
          <p:cNvPr id="17415" name="Picture 9" descr="800px-Anatomy_of_Human_Ear_with_Cochlear_Frequency_Mapping_svg.png"/>
          <p:cNvPicPr>
            <a:picLocks noChangeAspect="1"/>
          </p:cNvPicPr>
          <p:nvPr/>
        </p:nvPicPr>
        <p:blipFill>
          <a:blip r:embed="rId3" cstate="print"/>
          <a:srcRect/>
          <a:stretch>
            <a:fillRect/>
          </a:stretch>
        </p:blipFill>
        <p:spPr bwMode="auto">
          <a:xfrm>
            <a:off x="6629400" y="3810000"/>
            <a:ext cx="2235200" cy="1676400"/>
          </a:xfrm>
          <a:prstGeom prst="rect">
            <a:avLst/>
          </a:prstGeom>
          <a:noFill/>
          <a:ln w="9525">
            <a:noFill/>
            <a:miter lim="800000"/>
            <a:headEnd/>
            <a:tailEnd/>
          </a:ln>
        </p:spPr>
      </p:pic>
      <p:sp>
        <p:nvSpPr>
          <p:cNvPr id="17416" name="TextBox 10"/>
          <p:cNvSpPr txBox="1">
            <a:spLocks noChangeArrowheads="1"/>
          </p:cNvSpPr>
          <p:nvPr/>
        </p:nvSpPr>
        <p:spPr bwMode="auto">
          <a:xfrm>
            <a:off x="6781800" y="5380038"/>
            <a:ext cx="2362200" cy="1477962"/>
          </a:xfrm>
          <a:prstGeom prst="rect">
            <a:avLst/>
          </a:prstGeom>
          <a:noFill/>
          <a:ln w="9525">
            <a:noFill/>
            <a:miter lim="800000"/>
            <a:headEnd/>
            <a:tailEnd/>
          </a:ln>
        </p:spPr>
        <p:txBody>
          <a:bodyPr>
            <a:spAutoFit/>
          </a:bodyPr>
          <a:lstStyle/>
          <a:p>
            <a:r>
              <a:rPr lang="en-US" dirty="0">
                <a:latin typeface="Book Antiqua" pitchFamily="18" charset="0"/>
              </a:rPr>
              <a:t>The sound wave vibrates the drum in the ear with the same frequency as the original vibration</a:t>
            </a:r>
          </a:p>
        </p:txBody>
      </p:sp>
      <p:pic>
        <p:nvPicPr>
          <p:cNvPr id="17417" name="Picture 11" descr="cu-logo-72x72.jpg"/>
          <p:cNvPicPr>
            <a:picLocks noChangeAspect="1"/>
          </p:cNvPicPr>
          <p:nvPr/>
        </p:nvPicPr>
        <p:blipFill>
          <a:blip r:embed="rId4" cstate="print"/>
          <a:srcRect/>
          <a:stretch>
            <a:fillRect/>
          </a:stretch>
        </p:blipFill>
        <p:spPr bwMode="auto">
          <a:xfrm>
            <a:off x="8458200" y="0"/>
            <a:ext cx="685800" cy="685800"/>
          </a:xfrm>
          <a:prstGeom prst="rect">
            <a:avLst/>
          </a:prstGeom>
          <a:noFill/>
          <a:ln w="9525">
            <a:noFill/>
            <a:miter lim="800000"/>
            <a:headEnd/>
            <a:tailEnd/>
          </a:ln>
        </p:spPr>
      </p:pic>
      <p:sp>
        <p:nvSpPr>
          <p:cNvPr id="10" name="Rectangle 9"/>
          <p:cNvSpPr/>
          <p:nvPr/>
        </p:nvSpPr>
        <p:spPr>
          <a:xfrm>
            <a:off x="0" y="6627168"/>
            <a:ext cx="822661" cy="230832"/>
          </a:xfrm>
          <a:prstGeom prst="rect">
            <a:avLst/>
          </a:prstGeom>
        </p:spPr>
        <p:txBody>
          <a:bodyPr wrap="none">
            <a:spAutoFit/>
          </a:bodyPr>
          <a:lstStyle/>
          <a:p>
            <a:pPr lvl="0"/>
            <a:r>
              <a:rPr lang="en-US" sz="900" dirty="0" smtClean="0">
                <a:solidFill>
                  <a:prstClr val="black"/>
                </a:solidFill>
                <a:latin typeface="Lucida Handwriting" pitchFamily="66" charset="0"/>
              </a:rPr>
              <a:t>R. </a:t>
            </a:r>
            <a:r>
              <a:rPr lang="en-US" sz="900" dirty="0" err="1" smtClean="0">
                <a:solidFill>
                  <a:prstClr val="black"/>
                </a:solidFill>
                <a:latin typeface="Lucida Handwriting" pitchFamily="66" charset="0"/>
              </a:rPr>
              <a:t>Fonash</a:t>
            </a:r>
            <a:endParaRPr lang="en-US" sz="900" dirty="0">
              <a:solidFill>
                <a:prstClr val="black"/>
              </a:solidFill>
              <a:latin typeface="Lucida Handwriting" pitchFamily="66" charset="0"/>
            </a:endParaRPr>
          </a:p>
        </p:txBody>
      </p:sp>
    </p:spTree>
  </p:cSld>
  <p:clrMapOvr>
    <a:masterClrMapping/>
  </p:clrMapOvr>
  <p:transition>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68362"/>
          </a:xfrm>
        </p:spPr>
        <p:txBody>
          <a:bodyPr/>
          <a:lstStyle/>
          <a:p>
            <a:pPr eaLnBrk="1" fontAlgn="auto" hangingPunct="1">
              <a:spcAft>
                <a:spcPts val="0"/>
              </a:spcAft>
              <a:defRPr/>
            </a:pPr>
            <a:r>
              <a:rPr lang="en-US" dirty="0" smtClean="0"/>
              <a:t>Speakers</a:t>
            </a:r>
            <a:endParaRPr lang="en-US" dirty="0"/>
          </a:p>
        </p:txBody>
      </p:sp>
      <p:pic>
        <p:nvPicPr>
          <p:cNvPr id="18435" name="Content Placeholder 8" descr="long_waves.jpg"/>
          <p:cNvPicPr>
            <a:picLocks noGrp="1" noChangeAspect="1"/>
          </p:cNvPicPr>
          <p:nvPr>
            <p:ph sz="half" idx="1"/>
          </p:nvPr>
        </p:nvPicPr>
        <p:blipFill>
          <a:blip r:embed="rId2" cstate="print"/>
          <a:srcRect/>
          <a:stretch>
            <a:fillRect/>
          </a:stretch>
        </p:blipFill>
        <p:spPr>
          <a:xfrm>
            <a:off x="4572000" y="3505200"/>
            <a:ext cx="4038600" cy="2936875"/>
          </a:xfrm>
        </p:spPr>
      </p:pic>
      <p:sp>
        <p:nvSpPr>
          <p:cNvPr id="18436" name="TextBox 9"/>
          <p:cNvSpPr txBox="1">
            <a:spLocks noChangeArrowheads="1"/>
          </p:cNvSpPr>
          <p:nvPr/>
        </p:nvSpPr>
        <p:spPr bwMode="auto">
          <a:xfrm>
            <a:off x="533400" y="1295400"/>
            <a:ext cx="8305800" cy="3786188"/>
          </a:xfrm>
          <a:prstGeom prst="rect">
            <a:avLst/>
          </a:prstGeom>
          <a:noFill/>
          <a:ln w="9525">
            <a:noFill/>
            <a:miter lim="800000"/>
            <a:headEnd/>
            <a:tailEnd/>
          </a:ln>
        </p:spPr>
        <p:txBody>
          <a:bodyPr>
            <a:spAutoFit/>
          </a:bodyPr>
          <a:lstStyle/>
          <a:p>
            <a:pPr>
              <a:buFont typeface="Arial" charset="0"/>
              <a:buChar char="•"/>
            </a:pPr>
            <a:r>
              <a:rPr lang="en-US" sz="2000" dirty="0">
                <a:latin typeface="Book Antiqua" pitchFamily="18" charset="0"/>
              </a:rPr>
              <a:t>When you listen to music, the music you hear is the result of a</a:t>
            </a:r>
          </a:p>
          <a:p>
            <a:r>
              <a:rPr lang="en-US" sz="2000" dirty="0">
                <a:latin typeface="Book Antiqua" pitchFamily="18" charset="0"/>
              </a:rPr>
              <a:t>   vibrating speaker cone.</a:t>
            </a:r>
          </a:p>
          <a:p>
            <a:endParaRPr lang="en-US" sz="2000" dirty="0">
              <a:latin typeface="Book Antiqua" pitchFamily="18" charset="0"/>
            </a:endParaRPr>
          </a:p>
          <a:p>
            <a:r>
              <a:rPr lang="en-US" sz="2000" dirty="0">
                <a:latin typeface="Book Antiqua" pitchFamily="18" charset="0"/>
              </a:rPr>
              <a:t>*  The speaker periodically pushes the air to create a longitudinal wave.  </a:t>
            </a:r>
          </a:p>
          <a:p>
            <a:endParaRPr lang="en-US" sz="2000" dirty="0">
              <a:latin typeface="Book Antiqua" pitchFamily="18" charset="0"/>
            </a:endParaRPr>
          </a:p>
          <a:p>
            <a:r>
              <a:rPr lang="en-US" sz="2000" dirty="0">
                <a:latin typeface="Book Antiqua" pitchFamily="18" charset="0"/>
              </a:rPr>
              <a:t>*  The wave travels to your ear through the medium (air).  </a:t>
            </a:r>
          </a:p>
          <a:p>
            <a:endParaRPr lang="en-US" sz="2000" dirty="0">
              <a:latin typeface="Book Antiqua" pitchFamily="18" charset="0"/>
            </a:endParaRPr>
          </a:p>
          <a:p>
            <a:r>
              <a:rPr lang="en-US" sz="2000" dirty="0">
                <a:latin typeface="Book Antiqua" pitchFamily="18" charset="0"/>
              </a:rPr>
              <a:t>*  Every actual sound you hear</a:t>
            </a:r>
          </a:p>
          <a:p>
            <a:r>
              <a:rPr lang="en-US" sz="2000" dirty="0">
                <a:latin typeface="Book Antiqua" pitchFamily="18" charset="0"/>
              </a:rPr>
              <a:t>     is a compression.  </a:t>
            </a:r>
          </a:p>
          <a:p>
            <a:endParaRPr lang="en-US" sz="2000" dirty="0">
              <a:latin typeface="Book Antiqua" pitchFamily="18" charset="0"/>
            </a:endParaRPr>
          </a:p>
          <a:p>
            <a:r>
              <a:rPr lang="en-US" sz="2000" dirty="0">
                <a:latin typeface="Book Antiqua" pitchFamily="18" charset="0"/>
              </a:rPr>
              <a:t>*  The silence between sounds </a:t>
            </a:r>
          </a:p>
          <a:p>
            <a:r>
              <a:rPr lang="en-US" sz="2000" dirty="0">
                <a:latin typeface="Book Antiqua" pitchFamily="18" charset="0"/>
              </a:rPr>
              <a:t>     is a rarefaction.</a:t>
            </a:r>
          </a:p>
        </p:txBody>
      </p:sp>
      <p:pic>
        <p:nvPicPr>
          <p:cNvPr id="18437" name="Picture 10" descr="cu-logo-72x72.jpg"/>
          <p:cNvPicPr>
            <a:picLocks noChangeAspect="1"/>
          </p:cNvPicPr>
          <p:nvPr/>
        </p:nvPicPr>
        <p:blipFill>
          <a:blip r:embed="rId3" cstate="print"/>
          <a:srcRect/>
          <a:stretch>
            <a:fillRect/>
          </a:stretch>
        </p:blipFill>
        <p:spPr bwMode="auto">
          <a:xfrm>
            <a:off x="8458200" y="0"/>
            <a:ext cx="685800" cy="685800"/>
          </a:xfrm>
          <a:prstGeom prst="rect">
            <a:avLst/>
          </a:prstGeom>
          <a:noFill/>
          <a:ln w="9525">
            <a:noFill/>
            <a:miter lim="800000"/>
            <a:headEnd/>
            <a:tailEnd/>
          </a:ln>
        </p:spPr>
      </p:pic>
      <p:sp>
        <p:nvSpPr>
          <p:cNvPr id="6" name="Rectangle 5"/>
          <p:cNvSpPr/>
          <p:nvPr/>
        </p:nvSpPr>
        <p:spPr>
          <a:xfrm>
            <a:off x="0" y="6627168"/>
            <a:ext cx="822661" cy="230832"/>
          </a:xfrm>
          <a:prstGeom prst="rect">
            <a:avLst/>
          </a:prstGeom>
        </p:spPr>
        <p:txBody>
          <a:bodyPr wrap="none">
            <a:spAutoFit/>
          </a:bodyPr>
          <a:lstStyle/>
          <a:p>
            <a:pPr lvl="0"/>
            <a:r>
              <a:rPr lang="en-US" sz="900" dirty="0" smtClean="0">
                <a:solidFill>
                  <a:prstClr val="black"/>
                </a:solidFill>
                <a:latin typeface="Lucida Handwriting" pitchFamily="66" charset="0"/>
              </a:rPr>
              <a:t>R. </a:t>
            </a:r>
            <a:r>
              <a:rPr lang="en-US" sz="900" dirty="0" err="1" smtClean="0">
                <a:solidFill>
                  <a:prstClr val="black"/>
                </a:solidFill>
                <a:latin typeface="Lucida Handwriting" pitchFamily="66" charset="0"/>
              </a:rPr>
              <a:t>Fonash</a:t>
            </a:r>
            <a:endParaRPr lang="en-US" sz="900" dirty="0">
              <a:solidFill>
                <a:prstClr val="black"/>
              </a:solidFill>
              <a:latin typeface="Lucida Handwriting" pitchFamily="66" charset="0"/>
            </a:endParaRPr>
          </a:p>
        </p:txBody>
      </p:sp>
      <p:pic>
        <p:nvPicPr>
          <p:cNvPr id="7" name="Picture 6" descr="u11l2a3.gif"/>
          <p:cNvPicPr>
            <a:picLocks noChangeAspect="1"/>
          </p:cNvPicPr>
          <p:nvPr/>
        </p:nvPicPr>
        <p:blipFill>
          <a:blip r:embed="rId4" cstate="print"/>
          <a:stretch>
            <a:fillRect/>
          </a:stretch>
        </p:blipFill>
        <p:spPr>
          <a:xfrm>
            <a:off x="0" y="5105400"/>
            <a:ext cx="3570514" cy="1524000"/>
          </a:xfrm>
          <a:prstGeom prst="rect">
            <a:avLst/>
          </a:prstGeom>
        </p:spPr>
      </p:pic>
    </p:spTree>
  </p:cSld>
  <p:clrMapOvr>
    <a:masterClrMapping/>
  </p:clrMapOvr>
  <p:transition>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Sound Levels - Decibels</a:t>
            </a:r>
            <a:endParaRPr lang="en-US" dirty="0">
              <a:solidFill>
                <a:schemeClr val="tx2">
                  <a:lumMod val="75000"/>
                </a:schemeClr>
              </a:solidFill>
            </a:endParaRPr>
          </a:p>
        </p:txBody>
      </p:sp>
      <p:pic>
        <p:nvPicPr>
          <p:cNvPr id="5" name="Content Placeholder 4" descr="u11l2b4.gif"/>
          <p:cNvPicPr>
            <a:picLocks noGrp="1" noChangeAspect="1"/>
          </p:cNvPicPr>
          <p:nvPr>
            <p:ph idx="1"/>
          </p:nvPr>
        </p:nvPicPr>
        <p:blipFill>
          <a:blip r:embed="rId2" cstate="print"/>
          <a:stretch>
            <a:fillRect/>
          </a:stretch>
        </p:blipFill>
        <p:spPr>
          <a:xfrm>
            <a:off x="5638800" y="3384889"/>
            <a:ext cx="3343275" cy="3473111"/>
          </a:xfrm>
        </p:spPr>
      </p:pic>
      <p:sp>
        <p:nvSpPr>
          <p:cNvPr id="6" name="TextBox 5"/>
          <p:cNvSpPr txBox="1"/>
          <p:nvPr/>
        </p:nvSpPr>
        <p:spPr>
          <a:xfrm>
            <a:off x="381000" y="1600200"/>
            <a:ext cx="8153400" cy="2308324"/>
          </a:xfrm>
          <a:prstGeom prst="rect">
            <a:avLst/>
          </a:prstGeom>
          <a:noFill/>
        </p:spPr>
        <p:txBody>
          <a:bodyPr wrap="square" rtlCol="0">
            <a:spAutoFit/>
          </a:bodyPr>
          <a:lstStyle/>
          <a:p>
            <a:r>
              <a:rPr lang="en-US" sz="2400" dirty="0" smtClean="0"/>
              <a:t>We all know that sounds can be quiet or loud.  The level of loudness of sounds is called a Decibel Scale.  By establishing a uniform standard to compare sound levels, we can better understand the energy associated with different sound levels. </a:t>
            </a:r>
          </a:p>
          <a:p>
            <a:endParaRPr lang="en-US" sz="2400" dirty="0" smtClean="0"/>
          </a:p>
        </p:txBody>
      </p:sp>
      <p:pic>
        <p:nvPicPr>
          <p:cNvPr id="8" name="Picture 7" descr="person.gif"/>
          <p:cNvPicPr>
            <a:picLocks noChangeAspect="1"/>
          </p:cNvPicPr>
          <p:nvPr/>
        </p:nvPicPr>
        <p:blipFill>
          <a:blip r:embed="rId3" cstate="print"/>
          <a:stretch>
            <a:fillRect/>
          </a:stretch>
        </p:blipFill>
        <p:spPr>
          <a:xfrm>
            <a:off x="228600" y="4495800"/>
            <a:ext cx="1203340" cy="1533525"/>
          </a:xfrm>
          <a:prstGeom prst="rect">
            <a:avLst/>
          </a:prstGeom>
        </p:spPr>
      </p:pic>
      <p:sp>
        <p:nvSpPr>
          <p:cNvPr id="9" name="TextBox 8"/>
          <p:cNvSpPr txBox="1"/>
          <p:nvPr/>
        </p:nvSpPr>
        <p:spPr>
          <a:xfrm rot="21015801">
            <a:off x="1189088" y="4026524"/>
            <a:ext cx="4441512" cy="923330"/>
          </a:xfrm>
          <a:prstGeom prst="rect">
            <a:avLst/>
          </a:prstGeom>
          <a:noFill/>
        </p:spPr>
        <p:txBody>
          <a:bodyPr wrap="square" rtlCol="0">
            <a:spAutoFit/>
          </a:bodyPr>
          <a:lstStyle/>
          <a:p>
            <a:r>
              <a:rPr lang="en-US" i="1" dirty="0" smtClean="0">
                <a:solidFill>
                  <a:srgbClr val="0070C0"/>
                </a:solidFill>
              </a:rPr>
              <a:t>Hearing loss will result if you experience  extreme sound intensity (decibels).</a:t>
            </a:r>
          </a:p>
          <a:p>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70C0"/>
                </a:solidFill>
              </a:rPr>
              <a:t>Speed of Sound</a:t>
            </a:r>
            <a:endParaRPr lang="en-US" dirty="0">
              <a:solidFill>
                <a:srgbClr val="0070C0"/>
              </a:solidFill>
            </a:endParaRPr>
          </a:p>
        </p:txBody>
      </p:sp>
      <p:pic>
        <p:nvPicPr>
          <p:cNvPr id="6" name="Content Placeholder 5" descr="sound_barrier.jpg"/>
          <p:cNvPicPr>
            <a:picLocks noGrp="1" noChangeAspect="1"/>
          </p:cNvPicPr>
          <p:nvPr>
            <p:ph idx="1"/>
          </p:nvPr>
        </p:nvPicPr>
        <p:blipFill>
          <a:blip r:embed="rId2" cstate="print"/>
          <a:stretch>
            <a:fillRect/>
          </a:stretch>
        </p:blipFill>
        <p:spPr>
          <a:xfrm>
            <a:off x="4419600" y="1676400"/>
            <a:ext cx="4572000" cy="3429000"/>
          </a:xfrm>
        </p:spPr>
      </p:pic>
      <p:sp>
        <p:nvSpPr>
          <p:cNvPr id="7" name="TextBox 6"/>
          <p:cNvSpPr txBox="1"/>
          <p:nvPr/>
        </p:nvSpPr>
        <p:spPr>
          <a:xfrm>
            <a:off x="152400" y="1600200"/>
            <a:ext cx="4267200" cy="3416320"/>
          </a:xfrm>
          <a:prstGeom prst="rect">
            <a:avLst/>
          </a:prstGeom>
          <a:noFill/>
        </p:spPr>
        <p:txBody>
          <a:bodyPr wrap="square" rtlCol="0">
            <a:spAutoFit/>
          </a:bodyPr>
          <a:lstStyle/>
          <a:p>
            <a:r>
              <a:rPr lang="en-US" dirty="0" smtClean="0"/>
              <a:t>The speed of sound depends on the medium through which it is travelling.</a:t>
            </a:r>
          </a:p>
          <a:p>
            <a:r>
              <a:rPr lang="en-US" dirty="0" smtClean="0"/>
              <a:t>Sound actually travels more quickly through water than it does through air.</a:t>
            </a:r>
          </a:p>
          <a:p>
            <a:endParaRPr lang="en-US" dirty="0" smtClean="0"/>
          </a:p>
          <a:p>
            <a:r>
              <a:rPr lang="en-US" dirty="0" smtClean="0"/>
              <a:t>The speed of sound in air is approximately  340m/s  or  761 m/hr</a:t>
            </a:r>
          </a:p>
          <a:p>
            <a:endParaRPr lang="en-US" dirty="0" smtClean="0"/>
          </a:p>
          <a:p>
            <a:r>
              <a:rPr lang="en-US" dirty="0" smtClean="0"/>
              <a:t>This speed is referred to as Mach 1</a:t>
            </a:r>
          </a:p>
          <a:p>
            <a:endParaRPr lang="en-US" dirty="0" smtClean="0"/>
          </a:p>
          <a:p>
            <a:r>
              <a:rPr lang="en-US" dirty="0" smtClean="0"/>
              <a:t>Going double this speed is referred to as Mach 2</a:t>
            </a:r>
            <a:endParaRPr lang="en-US" dirty="0"/>
          </a:p>
        </p:txBody>
      </p:sp>
      <p:sp>
        <p:nvSpPr>
          <p:cNvPr id="8" name="TextBox 7"/>
          <p:cNvSpPr txBox="1"/>
          <p:nvPr/>
        </p:nvSpPr>
        <p:spPr>
          <a:xfrm>
            <a:off x="1524000" y="5410200"/>
            <a:ext cx="7620000" cy="1200329"/>
          </a:xfrm>
          <a:prstGeom prst="rect">
            <a:avLst/>
          </a:prstGeom>
          <a:noFill/>
        </p:spPr>
        <p:txBody>
          <a:bodyPr wrap="square" rtlCol="0">
            <a:spAutoFit/>
          </a:bodyPr>
          <a:lstStyle/>
          <a:p>
            <a:r>
              <a:rPr lang="en-US" i="1" dirty="0" smtClean="0">
                <a:solidFill>
                  <a:srgbClr val="0070C0"/>
                </a:solidFill>
                <a:latin typeface="Arial" pitchFamily="34" charset="0"/>
                <a:cs typeface="Arial" pitchFamily="34" charset="0"/>
              </a:rPr>
              <a:t>The cone around the plane is due to air particle disturbances caused by the sound waves.</a:t>
            </a:r>
          </a:p>
          <a:p>
            <a:r>
              <a:rPr lang="en-US" i="1" dirty="0" smtClean="0">
                <a:solidFill>
                  <a:srgbClr val="0070C0"/>
                </a:solidFill>
                <a:latin typeface="Arial" pitchFamily="34" charset="0"/>
                <a:cs typeface="Arial" pitchFamily="34" charset="0"/>
              </a:rPr>
              <a:t>The sound waves that become compressed when you reach the speed of sound are called a Sonic Boom.  It is like a giant thunder clap.</a:t>
            </a:r>
            <a:endParaRPr lang="en-US" i="1" dirty="0">
              <a:solidFill>
                <a:srgbClr val="0070C0"/>
              </a:solidFill>
              <a:latin typeface="Arial" pitchFamily="34" charset="0"/>
              <a:cs typeface="Arial" pitchFamily="34" charset="0"/>
            </a:endParaRPr>
          </a:p>
        </p:txBody>
      </p:sp>
      <p:pic>
        <p:nvPicPr>
          <p:cNvPr id="9" name="Picture 8" descr="person.gif"/>
          <p:cNvPicPr>
            <a:picLocks noChangeAspect="1"/>
          </p:cNvPicPr>
          <p:nvPr/>
        </p:nvPicPr>
        <p:blipFill>
          <a:blip r:embed="rId3" cstate="print"/>
          <a:stretch>
            <a:fillRect/>
          </a:stretch>
        </p:blipFill>
        <p:spPr>
          <a:xfrm>
            <a:off x="685800" y="5486400"/>
            <a:ext cx="800100" cy="101964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chemeClr val="tx2"/>
                </a:solidFill>
                <a:latin typeface="Courier New" pitchFamily="49" charset="0"/>
                <a:cs typeface="Courier New" pitchFamily="49" charset="0"/>
              </a:rPr>
              <a:t>Doppler Effect</a:t>
            </a:r>
            <a:endParaRPr lang="en-US" dirty="0">
              <a:latin typeface="Courier New" pitchFamily="49" charset="0"/>
              <a:cs typeface="Courier New" pitchFamily="49" charset="0"/>
            </a:endParaRPr>
          </a:p>
        </p:txBody>
      </p:sp>
      <p:sp>
        <p:nvSpPr>
          <p:cNvPr id="19459" name="Content Placeholder 2"/>
          <p:cNvSpPr>
            <a:spLocks noGrp="1"/>
          </p:cNvSpPr>
          <p:nvPr>
            <p:ph idx="1"/>
          </p:nvPr>
        </p:nvSpPr>
        <p:spPr/>
        <p:txBody>
          <a:bodyPr/>
          <a:lstStyle/>
          <a:p>
            <a:pPr eaLnBrk="1" hangingPunct="1">
              <a:buFont typeface="Wingdings 2" pitchFamily="18" charset="2"/>
              <a:buNone/>
            </a:pPr>
            <a:r>
              <a:rPr lang="en-US" dirty="0" smtClean="0"/>
              <a:t>We already know that when waves travel they have frequency.  Another word for frequency is PITCH.  Here’s an example of waves with high frequency and low frequency:</a:t>
            </a:r>
          </a:p>
          <a:p>
            <a:pPr eaLnBrk="1" hangingPunct="1">
              <a:buFont typeface="Wingdings 2" pitchFamily="18" charset="2"/>
              <a:buNone/>
            </a:pPr>
            <a:endParaRPr lang="en-US" dirty="0" smtClean="0"/>
          </a:p>
        </p:txBody>
      </p:sp>
      <p:pic>
        <p:nvPicPr>
          <p:cNvPr id="19460" name="Picture 3" descr="waves.JPG"/>
          <p:cNvPicPr>
            <a:picLocks noChangeAspect="1"/>
          </p:cNvPicPr>
          <p:nvPr/>
        </p:nvPicPr>
        <p:blipFill>
          <a:blip r:embed="rId2" cstate="print"/>
          <a:srcRect/>
          <a:stretch>
            <a:fillRect/>
          </a:stretch>
        </p:blipFill>
        <p:spPr bwMode="auto">
          <a:xfrm>
            <a:off x="381000" y="3962400"/>
            <a:ext cx="6096000" cy="3429000"/>
          </a:xfrm>
          <a:prstGeom prst="rect">
            <a:avLst/>
          </a:prstGeom>
          <a:noFill/>
          <a:ln w="9525">
            <a:noFill/>
            <a:miter lim="800000"/>
            <a:headEnd/>
            <a:tailEnd/>
          </a:ln>
        </p:spPr>
      </p:pic>
      <p:sp>
        <p:nvSpPr>
          <p:cNvPr id="19461" name="TextBox 4"/>
          <p:cNvSpPr txBox="1">
            <a:spLocks noChangeArrowheads="1"/>
          </p:cNvSpPr>
          <p:nvPr/>
        </p:nvSpPr>
        <p:spPr bwMode="auto">
          <a:xfrm>
            <a:off x="3810000" y="3810000"/>
            <a:ext cx="3344185" cy="2031325"/>
          </a:xfrm>
          <a:prstGeom prst="rect">
            <a:avLst/>
          </a:prstGeom>
          <a:noFill/>
          <a:ln w="9525">
            <a:noFill/>
            <a:miter lim="800000"/>
            <a:headEnd/>
            <a:tailEnd/>
          </a:ln>
        </p:spPr>
        <p:txBody>
          <a:bodyPr wrap="none">
            <a:spAutoFit/>
          </a:bodyPr>
          <a:lstStyle/>
          <a:p>
            <a:r>
              <a:rPr lang="en-US" sz="2400" b="1" dirty="0">
                <a:solidFill>
                  <a:srgbClr val="002060"/>
                </a:solidFill>
              </a:rPr>
              <a:t>HIGH</a:t>
            </a:r>
            <a:r>
              <a:rPr lang="en-US" sz="2400" b="1" dirty="0"/>
              <a:t> </a:t>
            </a:r>
            <a:r>
              <a:rPr lang="en-US" dirty="0"/>
              <a:t> </a:t>
            </a:r>
            <a:r>
              <a:rPr lang="en-US" dirty="0" smtClean="0"/>
              <a:t>frequency  (pitch)</a:t>
            </a:r>
            <a:endParaRPr lang="en-US" dirty="0"/>
          </a:p>
          <a:p>
            <a:endParaRPr lang="en-US" dirty="0"/>
          </a:p>
          <a:p>
            <a:r>
              <a:rPr lang="en-US" sz="2400" b="1" dirty="0" smtClean="0">
                <a:solidFill>
                  <a:srgbClr val="006600"/>
                </a:solidFill>
              </a:rPr>
              <a:t>MEDIUM</a:t>
            </a:r>
            <a:r>
              <a:rPr lang="en-US" dirty="0" smtClean="0"/>
              <a:t>  frequency  (pitch)</a:t>
            </a:r>
            <a:endParaRPr lang="en-US" dirty="0"/>
          </a:p>
          <a:p>
            <a:endParaRPr lang="en-US" dirty="0"/>
          </a:p>
          <a:p>
            <a:endParaRPr lang="en-US" dirty="0"/>
          </a:p>
          <a:p>
            <a:r>
              <a:rPr lang="en-US" sz="2400" b="1" dirty="0">
                <a:solidFill>
                  <a:srgbClr val="C00000"/>
                </a:solidFill>
              </a:rPr>
              <a:t>LOW</a:t>
            </a:r>
            <a:r>
              <a:rPr lang="en-US" sz="2400" dirty="0"/>
              <a:t> </a:t>
            </a:r>
            <a:r>
              <a:rPr lang="en-US" dirty="0"/>
              <a:t> </a:t>
            </a:r>
            <a:r>
              <a:rPr lang="en-US" dirty="0" smtClean="0"/>
              <a:t>frequency  (pitch)</a:t>
            </a:r>
            <a:endParaRPr lang="en-US" dirty="0"/>
          </a:p>
        </p:txBody>
      </p:sp>
      <p:pic>
        <p:nvPicPr>
          <p:cNvPr id="19462" name="Picture 10" descr="cu-logo-72x72.jpg"/>
          <p:cNvPicPr>
            <a:picLocks noChangeAspect="1"/>
          </p:cNvPicPr>
          <p:nvPr/>
        </p:nvPicPr>
        <p:blipFill>
          <a:blip r:embed="rId3" cstate="print"/>
          <a:srcRect/>
          <a:stretch>
            <a:fillRect/>
          </a:stretch>
        </p:blipFill>
        <p:spPr bwMode="auto">
          <a:xfrm>
            <a:off x="8458200" y="0"/>
            <a:ext cx="685800" cy="685800"/>
          </a:xfrm>
          <a:prstGeom prst="rect">
            <a:avLst/>
          </a:prstGeom>
          <a:noFill/>
          <a:ln w="9525">
            <a:noFill/>
            <a:miter lim="800000"/>
            <a:headEnd/>
            <a:tailEnd/>
          </a:ln>
        </p:spPr>
      </p:pic>
      <p:sp>
        <p:nvSpPr>
          <p:cNvPr id="7" name="Rectangle 6"/>
          <p:cNvSpPr/>
          <p:nvPr/>
        </p:nvSpPr>
        <p:spPr>
          <a:xfrm>
            <a:off x="0" y="6627168"/>
            <a:ext cx="822661" cy="230832"/>
          </a:xfrm>
          <a:prstGeom prst="rect">
            <a:avLst/>
          </a:prstGeom>
        </p:spPr>
        <p:txBody>
          <a:bodyPr wrap="none">
            <a:spAutoFit/>
          </a:bodyPr>
          <a:lstStyle/>
          <a:p>
            <a:pPr lvl="0"/>
            <a:r>
              <a:rPr lang="en-US" sz="900" dirty="0" smtClean="0">
                <a:solidFill>
                  <a:prstClr val="black"/>
                </a:solidFill>
                <a:latin typeface="Lucida Handwriting" pitchFamily="66" charset="0"/>
              </a:rPr>
              <a:t>R. </a:t>
            </a:r>
            <a:r>
              <a:rPr lang="en-US" sz="900" dirty="0" err="1" smtClean="0">
                <a:solidFill>
                  <a:prstClr val="black"/>
                </a:solidFill>
                <a:latin typeface="Lucida Handwriting" pitchFamily="66" charset="0"/>
              </a:rPr>
              <a:t>Fonash</a:t>
            </a:r>
            <a:endParaRPr lang="en-US" sz="900" dirty="0">
              <a:solidFill>
                <a:prstClr val="black"/>
              </a:solidFill>
              <a:latin typeface="Lucida Handwriting" pitchFamily="66"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Transverse Waves</a:t>
            </a:r>
            <a:endParaRPr lang="en-US" dirty="0"/>
          </a:p>
        </p:txBody>
      </p:sp>
      <p:pic>
        <p:nvPicPr>
          <p:cNvPr id="4" name="Content Placeholder 3"/>
          <p:cNvPicPr>
            <a:picLocks noGrp="1" noChangeAspect="1" noChangeArrowheads="1"/>
          </p:cNvPicPr>
          <p:nvPr>
            <p:ph idx="1"/>
          </p:nvPr>
        </p:nvPicPr>
        <p:blipFill>
          <a:blip r:embed="rId2" cstate="print"/>
          <a:srcRect/>
          <a:stretch>
            <a:fillRect/>
          </a:stretch>
        </p:blipFill>
        <p:spPr bwMode="auto">
          <a:xfrm>
            <a:off x="5029200" y="1143001"/>
            <a:ext cx="3905250" cy="2074122"/>
          </a:xfrm>
          <a:prstGeom prst="rect">
            <a:avLst/>
          </a:prstGeom>
          <a:noFill/>
          <a:ln w="9525">
            <a:noFill/>
            <a:round/>
            <a:headEnd/>
            <a:tailEnd/>
          </a:ln>
        </p:spPr>
      </p:pic>
      <p:sp>
        <p:nvSpPr>
          <p:cNvPr id="5" name="TextBox 4"/>
          <p:cNvSpPr txBox="1"/>
          <p:nvPr/>
        </p:nvSpPr>
        <p:spPr>
          <a:xfrm>
            <a:off x="0" y="1447800"/>
            <a:ext cx="4724400" cy="1200329"/>
          </a:xfrm>
          <a:prstGeom prst="rect">
            <a:avLst/>
          </a:prstGeom>
          <a:noFill/>
        </p:spPr>
        <p:txBody>
          <a:bodyPr wrap="square" rtlCol="0">
            <a:spAutoFit/>
          </a:bodyPr>
          <a:lstStyle/>
          <a:p>
            <a:r>
              <a:rPr lang="en-US" dirty="0" smtClean="0"/>
              <a:t>Transverse waves are travelling waves that push the medium around it perpendicularly (or transversely) to the direction of travel of the wave.</a:t>
            </a:r>
          </a:p>
        </p:txBody>
      </p:sp>
      <p:sp>
        <p:nvSpPr>
          <p:cNvPr id="6" name="Rectangle 5"/>
          <p:cNvSpPr/>
          <p:nvPr/>
        </p:nvSpPr>
        <p:spPr>
          <a:xfrm>
            <a:off x="0" y="2971800"/>
            <a:ext cx="6705600" cy="3693319"/>
          </a:xfrm>
          <a:prstGeom prst="rect">
            <a:avLst/>
          </a:prstGeom>
        </p:spPr>
        <p:txBody>
          <a:bodyPr wrap="square">
            <a:spAutoFit/>
          </a:bodyPr>
          <a:lstStyle/>
          <a:p>
            <a: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en-US" u="sng" dirty="0" smtClean="0"/>
              <a:t>Key terms</a:t>
            </a:r>
            <a:r>
              <a:rPr lang="en-US" dirty="0" smtClean="0"/>
              <a:t>:</a:t>
            </a:r>
          </a:p>
          <a:p>
            <a: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endParaRPr lang="en-US" dirty="0" smtClean="0"/>
          </a:p>
          <a:p>
            <a: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en-US" dirty="0" smtClean="0">
                <a:solidFill>
                  <a:srgbClr val="008000"/>
                </a:solidFill>
              </a:rPr>
              <a:t>	Amplitude</a:t>
            </a:r>
            <a:r>
              <a:rPr lang="en-US" dirty="0" smtClean="0"/>
              <a:t> – the height of a wave from the middle line to 	the crest or the trough.</a:t>
            </a:r>
          </a:p>
          <a:p>
            <a: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endParaRPr lang="en-US" dirty="0" smtClean="0"/>
          </a:p>
          <a:p>
            <a: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en-US" dirty="0" smtClean="0"/>
              <a:t>    	 </a:t>
            </a:r>
            <a:r>
              <a:rPr lang="en-US" dirty="0" smtClean="0">
                <a:solidFill>
                  <a:srgbClr val="008000"/>
                </a:solidFill>
              </a:rPr>
              <a:t>Crest</a:t>
            </a:r>
            <a:r>
              <a:rPr lang="en-US" dirty="0" smtClean="0"/>
              <a:t> – the top of the wave.</a:t>
            </a:r>
          </a:p>
          <a:p>
            <a: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endParaRPr lang="en-US" dirty="0" smtClean="0"/>
          </a:p>
          <a:p>
            <a: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en-US" dirty="0" smtClean="0"/>
              <a:t>	</a:t>
            </a:r>
            <a:r>
              <a:rPr lang="en-US" dirty="0" smtClean="0">
                <a:solidFill>
                  <a:srgbClr val="008000"/>
                </a:solidFill>
              </a:rPr>
              <a:t>Trough</a:t>
            </a:r>
            <a:r>
              <a:rPr lang="en-US" dirty="0" smtClean="0"/>
              <a:t> – the bottom of the wave.</a:t>
            </a:r>
          </a:p>
          <a:p>
            <a: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endParaRPr lang="en-US" dirty="0" smtClean="0"/>
          </a:p>
          <a:p>
            <a: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en-US" dirty="0" smtClean="0"/>
              <a:t>	</a:t>
            </a:r>
            <a:r>
              <a:rPr lang="en-US" dirty="0" smtClean="0">
                <a:solidFill>
                  <a:srgbClr val="008000"/>
                </a:solidFill>
              </a:rPr>
              <a:t>Wavelength</a:t>
            </a:r>
            <a:r>
              <a:rPr lang="en-US" dirty="0" smtClean="0"/>
              <a:t> – the distance from a point on a wave to a 	repeating point.</a:t>
            </a:r>
          </a:p>
          <a:p>
            <a: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endParaRPr lang="en-US" dirty="0" smtClean="0"/>
          </a:p>
          <a:p>
            <a: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en-US" dirty="0" smtClean="0"/>
              <a:t>	</a:t>
            </a:r>
            <a:r>
              <a:rPr lang="en-US" dirty="0" err="1" smtClean="0">
                <a:solidFill>
                  <a:srgbClr val="008000"/>
                </a:solidFill>
              </a:rPr>
              <a:t>Lamda</a:t>
            </a:r>
            <a:r>
              <a:rPr lang="en-US" dirty="0" smtClean="0">
                <a:solidFill>
                  <a:srgbClr val="008000"/>
                </a:solidFill>
              </a:rPr>
              <a:t> (</a:t>
            </a:r>
            <a:r>
              <a:rPr lang="en-US" dirty="0" smtClean="0">
                <a:solidFill>
                  <a:srgbClr val="008000"/>
                </a:solidFill>
                <a:cs typeface="Arial" charset="0"/>
              </a:rPr>
              <a:t>λ)</a:t>
            </a:r>
            <a:r>
              <a:rPr lang="en-US" dirty="0" smtClean="0">
                <a:cs typeface="Arial" charset="0"/>
              </a:rPr>
              <a:t> – the symbol for wavelength/</a:t>
            </a:r>
            <a:endParaRPr lang="en-US" dirty="0"/>
          </a:p>
        </p:txBody>
      </p:sp>
      <p:pic>
        <p:nvPicPr>
          <p:cNvPr id="7" name="Picture 6" descr="person.gif"/>
          <p:cNvPicPr>
            <a:picLocks noChangeAspect="1"/>
          </p:cNvPicPr>
          <p:nvPr/>
        </p:nvPicPr>
        <p:blipFill>
          <a:blip r:embed="rId3" cstate="print"/>
          <a:stretch>
            <a:fillRect/>
          </a:stretch>
        </p:blipFill>
        <p:spPr>
          <a:xfrm>
            <a:off x="8077200" y="4419600"/>
            <a:ext cx="762000" cy="971085"/>
          </a:xfrm>
          <a:prstGeom prst="rect">
            <a:avLst/>
          </a:prstGeom>
        </p:spPr>
      </p:pic>
      <p:sp>
        <p:nvSpPr>
          <p:cNvPr id="8" name="TextBox 7"/>
          <p:cNvSpPr txBox="1"/>
          <p:nvPr/>
        </p:nvSpPr>
        <p:spPr>
          <a:xfrm rot="19621961">
            <a:off x="6867973" y="3939382"/>
            <a:ext cx="2590800" cy="523220"/>
          </a:xfrm>
          <a:prstGeom prst="rect">
            <a:avLst/>
          </a:prstGeom>
          <a:noFill/>
        </p:spPr>
        <p:txBody>
          <a:bodyPr wrap="square" rtlCol="0">
            <a:spAutoFit/>
          </a:bodyPr>
          <a:lstStyle/>
          <a:p>
            <a:r>
              <a:rPr lang="en-US" sz="1400" dirty="0" smtClean="0">
                <a:latin typeface="Lucida Handwriting" pitchFamily="66" charset="0"/>
              </a:rPr>
              <a:t>They look like a snake when they travel !</a:t>
            </a:r>
            <a:endParaRPr lang="en-US" sz="1400" dirty="0">
              <a:latin typeface="Lucida Handwriting" pitchFamily="66"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chemeClr val="tx2"/>
                </a:solidFill>
                <a:latin typeface="Courier New" pitchFamily="49" charset="0"/>
                <a:cs typeface="Courier New" pitchFamily="49" charset="0"/>
              </a:rPr>
              <a:t>Doppler Effect</a:t>
            </a:r>
            <a:endParaRPr lang="en-US" dirty="0"/>
          </a:p>
        </p:txBody>
      </p:sp>
      <p:sp>
        <p:nvSpPr>
          <p:cNvPr id="20483" name="Content Placeholder 2"/>
          <p:cNvSpPr>
            <a:spLocks noGrp="1"/>
          </p:cNvSpPr>
          <p:nvPr>
            <p:ph idx="1"/>
          </p:nvPr>
        </p:nvSpPr>
        <p:spPr>
          <a:xfrm>
            <a:off x="533400" y="1371600"/>
            <a:ext cx="8229600" cy="4708525"/>
          </a:xfrm>
        </p:spPr>
        <p:txBody>
          <a:bodyPr/>
          <a:lstStyle/>
          <a:p>
            <a:pPr eaLnBrk="1" hangingPunct="1">
              <a:buFont typeface="Wingdings 2" pitchFamily="18" charset="2"/>
              <a:buNone/>
            </a:pPr>
            <a:r>
              <a:rPr lang="en-US" dirty="0" smtClean="0"/>
              <a:t>When a wave travels TOWARD you, the waves get “bunched up” and the frequency increases.</a:t>
            </a:r>
          </a:p>
          <a:p>
            <a:pPr eaLnBrk="1" hangingPunct="1">
              <a:buFont typeface="Wingdings 2" pitchFamily="18" charset="2"/>
              <a:buNone/>
            </a:pPr>
            <a:r>
              <a:rPr lang="en-US" sz="1000" dirty="0" smtClean="0"/>
              <a:t>   </a:t>
            </a:r>
          </a:p>
          <a:p>
            <a:pPr eaLnBrk="1" hangingPunct="1">
              <a:buFont typeface="Wingdings 2" pitchFamily="18" charset="2"/>
              <a:buNone/>
            </a:pPr>
            <a:r>
              <a:rPr lang="en-US" dirty="0" smtClean="0"/>
              <a:t>When the wave travels AWAY FROM you, the waves get spread out and the frequency decreases.</a:t>
            </a:r>
          </a:p>
          <a:p>
            <a:pPr eaLnBrk="1" hangingPunct="1">
              <a:buFont typeface="Wingdings 2" pitchFamily="18" charset="2"/>
              <a:buNone/>
            </a:pPr>
            <a:endParaRPr lang="en-US" dirty="0" smtClean="0"/>
          </a:p>
        </p:txBody>
      </p:sp>
      <p:pic>
        <p:nvPicPr>
          <p:cNvPr id="20484" name="Picture 4" descr="untitled.bmp"/>
          <p:cNvPicPr>
            <a:picLocks noChangeAspect="1"/>
          </p:cNvPicPr>
          <p:nvPr/>
        </p:nvPicPr>
        <p:blipFill>
          <a:blip r:embed="rId2" cstate="print"/>
          <a:srcRect/>
          <a:stretch>
            <a:fillRect/>
          </a:stretch>
        </p:blipFill>
        <p:spPr bwMode="auto">
          <a:xfrm>
            <a:off x="4724400" y="4267200"/>
            <a:ext cx="2819400" cy="1381125"/>
          </a:xfrm>
          <a:prstGeom prst="rect">
            <a:avLst/>
          </a:prstGeom>
          <a:noFill/>
          <a:ln w="9525">
            <a:noFill/>
            <a:miter lim="800000"/>
            <a:headEnd/>
            <a:tailEnd/>
          </a:ln>
        </p:spPr>
      </p:pic>
      <p:pic>
        <p:nvPicPr>
          <p:cNvPr id="20485" name="Picture 4" descr="C:\Program Files\Microsoft Office\MEDIA\CAGCAT10\j0212957.wmf"/>
          <p:cNvPicPr>
            <a:picLocks noChangeAspect="1" noChangeArrowheads="1"/>
          </p:cNvPicPr>
          <p:nvPr/>
        </p:nvPicPr>
        <p:blipFill>
          <a:blip r:embed="rId3" cstate="print"/>
          <a:srcRect/>
          <a:stretch>
            <a:fillRect/>
          </a:stretch>
        </p:blipFill>
        <p:spPr bwMode="auto">
          <a:xfrm>
            <a:off x="7696200" y="4419600"/>
            <a:ext cx="1295400" cy="812800"/>
          </a:xfrm>
          <a:prstGeom prst="rect">
            <a:avLst/>
          </a:prstGeom>
          <a:noFill/>
          <a:ln w="9525">
            <a:noFill/>
            <a:miter lim="800000"/>
            <a:headEnd/>
            <a:tailEnd/>
          </a:ln>
        </p:spPr>
      </p:pic>
      <p:pic>
        <p:nvPicPr>
          <p:cNvPr id="20486" name="Picture 4" descr="C:\Program Files\Microsoft Office\MEDIA\CAGCAT10\j0212957.wmf"/>
          <p:cNvPicPr>
            <a:picLocks noChangeAspect="1" noChangeArrowheads="1"/>
          </p:cNvPicPr>
          <p:nvPr/>
        </p:nvPicPr>
        <p:blipFill>
          <a:blip r:embed="rId3" cstate="print"/>
          <a:srcRect/>
          <a:stretch>
            <a:fillRect/>
          </a:stretch>
        </p:blipFill>
        <p:spPr bwMode="auto">
          <a:xfrm>
            <a:off x="228600" y="4419600"/>
            <a:ext cx="1295400" cy="812800"/>
          </a:xfrm>
          <a:prstGeom prst="rect">
            <a:avLst/>
          </a:prstGeom>
          <a:noFill/>
          <a:ln w="9525">
            <a:noFill/>
            <a:miter lim="800000"/>
            <a:headEnd/>
            <a:tailEnd/>
          </a:ln>
        </p:spPr>
      </p:pic>
      <p:pic>
        <p:nvPicPr>
          <p:cNvPr id="20487" name="Picture 9" descr="untitled.bmp"/>
          <p:cNvPicPr>
            <a:picLocks noChangeAspect="1"/>
          </p:cNvPicPr>
          <p:nvPr/>
        </p:nvPicPr>
        <p:blipFill>
          <a:blip r:embed="rId4" cstate="print"/>
          <a:srcRect/>
          <a:stretch>
            <a:fillRect/>
          </a:stretch>
        </p:blipFill>
        <p:spPr bwMode="auto">
          <a:xfrm>
            <a:off x="1600200" y="4114800"/>
            <a:ext cx="2819400" cy="1381125"/>
          </a:xfrm>
          <a:prstGeom prst="rect">
            <a:avLst/>
          </a:prstGeom>
          <a:noFill/>
          <a:ln w="9525">
            <a:noFill/>
            <a:miter lim="800000"/>
            <a:headEnd/>
            <a:tailEnd/>
          </a:ln>
        </p:spPr>
      </p:pic>
      <p:sp>
        <p:nvSpPr>
          <p:cNvPr id="20489" name="TextBox 11"/>
          <p:cNvSpPr txBox="1">
            <a:spLocks noChangeArrowheads="1"/>
          </p:cNvSpPr>
          <p:nvPr/>
        </p:nvSpPr>
        <p:spPr bwMode="auto">
          <a:xfrm>
            <a:off x="685800" y="5410200"/>
            <a:ext cx="8001000" cy="1200329"/>
          </a:xfrm>
          <a:prstGeom prst="rect">
            <a:avLst/>
          </a:prstGeom>
          <a:noFill/>
          <a:ln w="9525">
            <a:noFill/>
            <a:miter lim="800000"/>
            <a:headEnd/>
            <a:tailEnd/>
          </a:ln>
        </p:spPr>
        <p:txBody>
          <a:bodyPr>
            <a:spAutoFit/>
          </a:bodyPr>
          <a:lstStyle/>
          <a:p>
            <a:pPr algn="ctr"/>
            <a:r>
              <a:rPr lang="en-US" dirty="0">
                <a:solidFill>
                  <a:srgbClr val="002060"/>
                </a:solidFill>
              </a:rPr>
              <a:t>This is why you can hear the pitch </a:t>
            </a:r>
            <a:r>
              <a:rPr lang="en-US" dirty="0" smtClean="0">
                <a:solidFill>
                  <a:srgbClr val="002060"/>
                </a:solidFill>
              </a:rPr>
              <a:t>of the motor change as vehicles </a:t>
            </a:r>
          </a:p>
          <a:p>
            <a:pPr algn="ctr"/>
            <a:r>
              <a:rPr lang="en-US" dirty="0" smtClean="0">
                <a:solidFill>
                  <a:srgbClr val="002060"/>
                </a:solidFill>
              </a:rPr>
              <a:t>approach </a:t>
            </a:r>
            <a:r>
              <a:rPr lang="en-US" dirty="0">
                <a:solidFill>
                  <a:srgbClr val="002060"/>
                </a:solidFill>
              </a:rPr>
              <a:t>you </a:t>
            </a:r>
            <a:r>
              <a:rPr lang="en-US" dirty="0" smtClean="0">
                <a:solidFill>
                  <a:srgbClr val="002060"/>
                </a:solidFill>
              </a:rPr>
              <a:t>or move </a:t>
            </a:r>
            <a:r>
              <a:rPr lang="en-US" dirty="0">
                <a:solidFill>
                  <a:srgbClr val="002060"/>
                </a:solidFill>
              </a:rPr>
              <a:t>away from </a:t>
            </a:r>
            <a:r>
              <a:rPr lang="en-US" dirty="0" smtClean="0">
                <a:solidFill>
                  <a:srgbClr val="002060"/>
                </a:solidFill>
              </a:rPr>
              <a:t>you.</a:t>
            </a:r>
          </a:p>
          <a:p>
            <a:pPr algn="ctr"/>
            <a:endParaRPr lang="en-US" dirty="0">
              <a:solidFill>
                <a:srgbClr val="002060"/>
              </a:solidFill>
            </a:endParaRPr>
          </a:p>
          <a:p>
            <a:pPr algn="ctr"/>
            <a:r>
              <a:rPr lang="en-US" i="1" dirty="0" smtClean="0">
                <a:solidFill>
                  <a:srgbClr val="002060"/>
                </a:solidFill>
              </a:rPr>
              <a:t>What does the driver hear from his frame of reference?</a:t>
            </a:r>
            <a:endParaRPr lang="en-US" i="1" dirty="0">
              <a:solidFill>
                <a:srgbClr val="002060"/>
              </a:solidFill>
            </a:endParaRPr>
          </a:p>
        </p:txBody>
      </p:sp>
      <p:pic>
        <p:nvPicPr>
          <p:cNvPr id="20490" name="Picture 10" descr="cu-logo-72x72.jpg"/>
          <p:cNvPicPr>
            <a:picLocks noChangeAspect="1"/>
          </p:cNvPicPr>
          <p:nvPr/>
        </p:nvPicPr>
        <p:blipFill>
          <a:blip r:embed="rId5" cstate="print"/>
          <a:srcRect/>
          <a:stretch>
            <a:fillRect/>
          </a:stretch>
        </p:blipFill>
        <p:spPr bwMode="auto">
          <a:xfrm>
            <a:off x="8458200" y="0"/>
            <a:ext cx="685800" cy="685800"/>
          </a:xfrm>
          <a:prstGeom prst="rect">
            <a:avLst/>
          </a:prstGeom>
          <a:noFill/>
          <a:ln w="9525">
            <a:noFill/>
            <a:miter lim="800000"/>
            <a:headEnd/>
            <a:tailEnd/>
          </a:ln>
        </p:spPr>
      </p:pic>
      <p:pic>
        <p:nvPicPr>
          <p:cNvPr id="11" name="Picture 10" descr="person.gif"/>
          <p:cNvPicPr>
            <a:picLocks noChangeAspect="1"/>
          </p:cNvPicPr>
          <p:nvPr/>
        </p:nvPicPr>
        <p:blipFill>
          <a:blip r:embed="rId6" cstate="print"/>
          <a:stretch>
            <a:fillRect/>
          </a:stretch>
        </p:blipFill>
        <p:spPr>
          <a:xfrm>
            <a:off x="4419600" y="4419600"/>
            <a:ext cx="685800" cy="873977"/>
          </a:xfrm>
          <a:prstGeom prst="rect">
            <a:avLst/>
          </a:prstGeom>
        </p:spPr>
      </p:pic>
      <p:sp>
        <p:nvSpPr>
          <p:cNvPr id="12" name="Rectangle 11"/>
          <p:cNvSpPr/>
          <p:nvPr/>
        </p:nvSpPr>
        <p:spPr>
          <a:xfrm>
            <a:off x="0" y="6627168"/>
            <a:ext cx="822661" cy="230832"/>
          </a:xfrm>
          <a:prstGeom prst="rect">
            <a:avLst/>
          </a:prstGeom>
        </p:spPr>
        <p:txBody>
          <a:bodyPr wrap="none">
            <a:spAutoFit/>
          </a:bodyPr>
          <a:lstStyle/>
          <a:p>
            <a:pPr lvl="0"/>
            <a:r>
              <a:rPr lang="en-US" sz="900" dirty="0" smtClean="0">
                <a:solidFill>
                  <a:prstClr val="black"/>
                </a:solidFill>
                <a:latin typeface="Lucida Handwriting" pitchFamily="66" charset="0"/>
              </a:rPr>
              <a:t>R. </a:t>
            </a:r>
            <a:r>
              <a:rPr lang="en-US" sz="900" dirty="0" err="1" smtClean="0">
                <a:solidFill>
                  <a:prstClr val="black"/>
                </a:solidFill>
                <a:latin typeface="Lucida Handwriting" pitchFamily="66" charset="0"/>
              </a:rPr>
              <a:t>Fonash</a:t>
            </a:r>
            <a:endParaRPr lang="en-US" sz="900" dirty="0">
              <a:solidFill>
                <a:prstClr val="black"/>
              </a:solidFill>
              <a:latin typeface="Lucida Handwriting" pitchFamily="66"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chemeClr val="accent2">
                    <a:lumMod val="50000"/>
                  </a:schemeClr>
                </a:solidFill>
              </a:rPr>
              <a:t>Doppler Effect</a:t>
            </a:r>
            <a:endParaRPr lang="en-US" dirty="0">
              <a:solidFill>
                <a:schemeClr val="accent2">
                  <a:lumMod val="50000"/>
                </a:schemeClr>
              </a:solidFill>
            </a:endParaRPr>
          </a:p>
        </p:txBody>
      </p:sp>
      <p:sp>
        <p:nvSpPr>
          <p:cNvPr id="21507" name="Content Placeholder 2"/>
          <p:cNvSpPr>
            <a:spLocks noGrp="1"/>
          </p:cNvSpPr>
          <p:nvPr>
            <p:ph idx="1"/>
          </p:nvPr>
        </p:nvSpPr>
        <p:spPr>
          <a:xfrm>
            <a:off x="0" y="1371600"/>
            <a:ext cx="9144000" cy="4708525"/>
          </a:xfrm>
        </p:spPr>
        <p:txBody>
          <a:bodyPr/>
          <a:lstStyle/>
          <a:p>
            <a:pPr eaLnBrk="1" hangingPunct="1">
              <a:buFont typeface="Wingdings 2" pitchFamily="18" charset="2"/>
              <a:buNone/>
            </a:pPr>
            <a:r>
              <a:rPr lang="en-US" sz="2400" dirty="0" smtClean="0"/>
              <a:t>For sound waves, the frequency is called pitch and the pitch will rise as the object approaches you, and fall as the object passes.</a:t>
            </a:r>
          </a:p>
          <a:p>
            <a:pPr eaLnBrk="1" hangingPunct="1">
              <a:buFont typeface="Wingdings 2" pitchFamily="18" charset="2"/>
              <a:buNone/>
            </a:pPr>
            <a:r>
              <a:rPr lang="en-US" sz="1000" dirty="0" smtClean="0"/>
              <a:t>    </a:t>
            </a:r>
          </a:p>
          <a:p>
            <a:pPr eaLnBrk="1" hangingPunct="1">
              <a:buFont typeface="Wingdings 2" pitchFamily="18" charset="2"/>
              <a:buNone/>
            </a:pPr>
            <a:r>
              <a:rPr lang="en-US" sz="2400" dirty="0" smtClean="0"/>
              <a:t>For light waves, the frequency will increase as the light approaches resulting in a </a:t>
            </a:r>
            <a:r>
              <a:rPr lang="en-US" sz="2400" b="1" dirty="0" smtClean="0">
                <a:solidFill>
                  <a:srgbClr val="002060"/>
                </a:solidFill>
              </a:rPr>
              <a:t>BLUE Shift</a:t>
            </a:r>
            <a:r>
              <a:rPr lang="en-US" sz="2400" b="1" dirty="0" smtClean="0"/>
              <a:t> </a:t>
            </a:r>
            <a:r>
              <a:rPr lang="en-US" sz="2400" dirty="0" smtClean="0"/>
              <a:t>and the frequency will decrease as the light moves away resulting in a </a:t>
            </a:r>
            <a:r>
              <a:rPr lang="en-US" sz="2400" b="1" dirty="0" smtClean="0">
                <a:solidFill>
                  <a:srgbClr val="C00000"/>
                </a:solidFill>
              </a:rPr>
              <a:t>RED Shift</a:t>
            </a:r>
            <a:r>
              <a:rPr lang="en-US" sz="2400" dirty="0" smtClean="0"/>
              <a:t>.</a:t>
            </a:r>
          </a:p>
          <a:p>
            <a:pPr eaLnBrk="1" hangingPunct="1">
              <a:buFont typeface="Wingdings 2" pitchFamily="18" charset="2"/>
              <a:buNone/>
            </a:pPr>
            <a:r>
              <a:rPr lang="en-US" sz="1000" dirty="0" smtClean="0"/>
              <a:t>  </a:t>
            </a:r>
          </a:p>
          <a:p>
            <a:pPr eaLnBrk="1" hangingPunct="1">
              <a:buFont typeface="Wingdings 2" pitchFamily="18" charset="2"/>
              <a:buNone/>
            </a:pPr>
            <a:r>
              <a:rPr lang="en-US" sz="2400" dirty="0" smtClean="0"/>
              <a:t>This is like Astronomy and the Expanding Universe – the Great Red Shift.</a:t>
            </a:r>
          </a:p>
        </p:txBody>
      </p:sp>
      <p:pic>
        <p:nvPicPr>
          <p:cNvPr id="21508" name="Picture 10" descr="cu-logo-72x72.jpg"/>
          <p:cNvPicPr>
            <a:picLocks noChangeAspect="1"/>
          </p:cNvPicPr>
          <p:nvPr/>
        </p:nvPicPr>
        <p:blipFill>
          <a:blip r:embed="rId2" cstate="print"/>
          <a:srcRect/>
          <a:stretch>
            <a:fillRect/>
          </a:stretch>
        </p:blipFill>
        <p:spPr bwMode="auto">
          <a:xfrm>
            <a:off x="8458200" y="0"/>
            <a:ext cx="685800" cy="685800"/>
          </a:xfrm>
          <a:prstGeom prst="rect">
            <a:avLst/>
          </a:prstGeom>
          <a:noFill/>
          <a:ln w="9525">
            <a:noFill/>
            <a:miter lim="800000"/>
            <a:headEnd/>
            <a:tailEnd/>
          </a:ln>
        </p:spPr>
      </p:pic>
      <p:pic>
        <p:nvPicPr>
          <p:cNvPr id="6" name="Picture 5" descr="Doppler-redshift.png"/>
          <p:cNvPicPr>
            <a:picLocks noChangeAspect="1"/>
          </p:cNvPicPr>
          <p:nvPr/>
        </p:nvPicPr>
        <p:blipFill>
          <a:blip r:embed="rId3" cstate="print"/>
          <a:stretch>
            <a:fillRect/>
          </a:stretch>
        </p:blipFill>
        <p:spPr>
          <a:xfrm>
            <a:off x="609600" y="4476750"/>
            <a:ext cx="3810000" cy="2381250"/>
          </a:xfrm>
          <a:prstGeom prst="rect">
            <a:avLst/>
          </a:prstGeom>
        </p:spPr>
      </p:pic>
      <p:sp>
        <p:nvSpPr>
          <p:cNvPr id="7" name="Rectangle 6"/>
          <p:cNvSpPr/>
          <p:nvPr/>
        </p:nvSpPr>
        <p:spPr>
          <a:xfrm>
            <a:off x="0" y="6627168"/>
            <a:ext cx="822661" cy="230832"/>
          </a:xfrm>
          <a:prstGeom prst="rect">
            <a:avLst/>
          </a:prstGeom>
        </p:spPr>
        <p:txBody>
          <a:bodyPr wrap="none">
            <a:spAutoFit/>
          </a:bodyPr>
          <a:lstStyle/>
          <a:p>
            <a:pPr lvl="0"/>
            <a:r>
              <a:rPr lang="en-US" sz="900" dirty="0" smtClean="0">
                <a:solidFill>
                  <a:prstClr val="black"/>
                </a:solidFill>
                <a:latin typeface="Lucida Handwriting" pitchFamily="66" charset="0"/>
              </a:rPr>
              <a:t>R. </a:t>
            </a:r>
            <a:r>
              <a:rPr lang="en-US" sz="900" dirty="0" err="1" smtClean="0">
                <a:solidFill>
                  <a:prstClr val="black"/>
                </a:solidFill>
                <a:latin typeface="Lucida Handwriting" pitchFamily="66" charset="0"/>
              </a:rPr>
              <a:t>Fonash</a:t>
            </a:r>
            <a:endParaRPr lang="en-US" sz="900" dirty="0">
              <a:solidFill>
                <a:prstClr val="black"/>
              </a:solidFill>
              <a:latin typeface="Lucida Handwriting" pitchFamily="66"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6">
                    <a:lumMod val="60000"/>
                    <a:lumOff val="40000"/>
                  </a:schemeClr>
                </a:solidFill>
              </a:rPr>
              <a:t>Doppler Effect</a:t>
            </a:r>
            <a:endParaRPr lang="en-US" dirty="0">
              <a:solidFill>
                <a:schemeClr val="accent6">
                  <a:lumMod val="60000"/>
                  <a:lumOff val="40000"/>
                </a:schemeClr>
              </a:solidFill>
            </a:endParaRPr>
          </a:p>
        </p:txBody>
      </p:sp>
      <p:sp>
        <p:nvSpPr>
          <p:cNvPr id="3" name="Content Placeholder 2"/>
          <p:cNvSpPr>
            <a:spLocks noGrp="1"/>
          </p:cNvSpPr>
          <p:nvPr>
            <p:ph idx="1"/>
          </p:nvPr>
        </p:nvSpPr>
        <p:spPr>
          <a:xfrm>
            <a:off x="457200" y="1371601"/>
            <a:ext cx="8229600" cy="914400"/>
          </a:xfrm>
        </p:spPr>
        <p:txBody>
          <a:bodyPr/>
          <a:lstStyle/>
          <a:p>
            <a:pPr>
              <a:buNone/>
            </a:pPr>
            <a:r>
              <a:rPr lang="en-US" sz="2400" i="1" dirty="0" smtClean="0"/>
              <a:t>Try this yourself</a:t>
            </a:r>
            <a:r>
              <a:rPr lang="en-US" sz="2400" dirty="0" smtClean="0"/>
              <a:t>:  close you eyes and try to fill a glass of water to the top without overfilling it.</a:t>
            </a:r>
            <a:endParaRPr lang="en-US" sz="2400" dirty="0"/>
          </a:p>
        </p:txBody>
      </p:sp>
      <p:pic>
        <p:nvPicPr>
          <p:cNvPr id="4" name="Picture 3" descr="man_filling_glass_of_water_at_sink_u25673011.jpg"/>
          <p:cNvPicPr>
            <a:picLocks noChangeAspect="1"/>
          </p:cNvPicPr>
          <p:nvPr/>
        </p:nvPicPr>
        <p:blipFill>
          <a:blip r:embed="rId2" cstate="print"/>
          <a:stretch>
            <a:fillRect/>
          </a:stretch>
        </p:blipFill>
        <p:spPr>
          <a:xfrm>
            <a:off x="6096000" y="2438400"/>
            <a:ext cx="2838743" cy="4419600"/>
          </a:xfrm>
          <a:prstGeom prst="rect">
            <a:avLst/>
          </a:prstGeom>
        </p:spPr>
      </p:pic>
      <p:sp>
        <p:nvSpPr>
          <p:cNvPr id="5" name="TextBox 4"/>
          <p:cNvSpPr txBox="1"/>
          <p:nvPr/>
        </p:nvSpPr>
        <p:spPr>
          <a:xfrm>
            <a:off x="914400" y="3048000"/>
            <a:ext cx="5181600" cy="2308324"/>
          </a:xfrm>
          <a:prstGeom prst="rect">
            <a:avLst/>
          </a:prstGeom>
          <a:noFill/>
        </p:spPr>
        <p:txBody>
          <a:bodyPr wrap="square" rtlCol="0">
            <a:spAutoFit/>
          </a:bodyPr>
          <a:lstStyle/>
          <a:p>
            <a:r>
              <a:rPr lang="en-US" sz="2400" i="1" dirty="0" smtClean="0">
                <a:solidFill>
                  <a:srgbClr val="002060"/>
                </a:solidFill>
                <a:latin typeface="+mn-lt"/>
              </a:rPr>
              <a:t>Sight impaired people do this every day.  They use their hearing to pick up changes in the pitch of the sound of water flowing into the glass.  You can actually hear when the glass is getting full.  This is the Doppler Effect.</a:t>
            </a:r>
            <a:endParaRPr lang="en-US" sz="2400" i="1" dirty="0">
              <a:solidFill>
                <a:srgbClr val="002060"/>
              </a:solidFill>
              <a:latin typeface="+mn-lt"/>
            </a:endParaRPr>
          </a:p>
        </p:txBody>
      </p:sp>
      <p:sp>
        <p:nvSpPr>
          <p:cNvPr id="6" name="Rectangle 5"/>
          <p:cNvSpPr/>
          <p:nvPr/>
        </p:nvSpPr>
        <p:spPr>
          <a:xfrm>
            <a:off x="0" y="6627168"/>
            <a:ext cx="822661" cy="230832"/>
          </a:xfrm>
          <a:prstGeom prst="rect">
            <a:avLst/>
          </a:prstGeom>
        </p:spPr>
        <p:txBody>
          <a:bodyPr wrap="none">
            <a:spAutoFit/>
          </a:bodyPr>
          <a:lstStyle/>
          <a:p>
            <a:pPr lvl="0"/>
            <a:r>
              <a:rPr lang="en-US" sz="900" dirty="0" smtClean="0">
                <a:solidFill>
                  <a:prstClr val="black"/>
                </a:solidFill>
                <a:latin typeface="Lucida Handwriting" pitchFamily="66" charset="0"/>
              </a:rPr>
              <a:t>R. </a:t>
            </a:r>
            <a:r>
              <a:rPr lang="en-US" sz="900" dirty="0" err="1" smtClean="0">
                <a:solidFill>
                  <a:prstClr val="black"/>
                </a:solidFill>
                <a:latin typeface="Lucida Handwriting" pitchFamily="66" charset="0"/>
              </a:rPr>
              <a:t>Fonash</a:t>
            </a:r>
            <a:endParaRPr lang="en-US" sz="900" dirty="0">
              <a:solidFill>
                <a:prstClr val="black"/>
              </a:solidFill>
              <a:latin typeface="Lucida Handwriting" pitchFamily="66" charset="0"/>
            </a:endParaRPr>
          </a:p>
        </p:txBody>
      </p:sp>
      <p:pic>
        <p:nvPicPr>
          <p:cNvPr id="7" name="Picture 6" descr="person.gif"/>
          <p:cNvPicPr>
            <a:picLocks noChangeAspect="1"/>
          </p:cNvPicPr>
          <p:nvPr/>
        </p:nvPicPr>
        <p:blipFill>
          <a:blip r:embed="rId3" cstate="print"/>
          <a:stretch>
            <a:fillRect/>
          </a:stretch>
        </p:blipFill>
        <p:spPr>
          <a:xfrm>
            <a:off x="152400" y="3048001"/>
            <a:ext cx="717519" cy="91440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6600"/>
                </a:solidFill>
              </a:rPr>
              <a:t>Electromagnetic Waves</a:t>
            </a:r>
            <a:endParaRPr lang="en-US" dirty="0">
              <a:solidFill>
                <a:srgbClr val="006600"/>
              </a:solidFill>
            </a:endParaRPr>
          </a:p>
        </p:txBody>
      </p:sp>
      <p:sp>
        <p:nvSpPr>
          <p:cNvPr id="3" name="Content Placeholder 2"/>
          <p:cNvSpPr>
            <a:spLocks noGrp="1"/>
          </p:cNvSpPr>
          <p:nvPr>
            <p:ph idx="1"/>
          </p:nvPr>
        </p:nvSpPr>
        <p:spPr>
          <a:xfrm>
            <a:off x="457200" y="1295400"/>
            <a:ext cx="8229600" cy="5562600"/>
          </a:xfrm>
        </p:spPr>
        <p:txBody>
          <a:bodyPr/>
          <a:lstStyle/>
          <a:p>
            <a:pPr>
              <a:buNone/>
            </a:pPr>
            <a:r>
              <a:rPr lang="en-US" sz="2400" dirty="0" smtClean="0"/>
              <a:t>We usually think of light when we consider Electromagnetic Waves.  </a:t>
            </a:r>
          </a:p>
          <a:p>
            <a:pPr>
              <a:buNone/>
            </a:pPr>
            <a:r>
              <a:rPr lang="en-US" sz="1200" dirty="0" smtClean="0"/>
              <a:t>   </a:t>
            </a:r>
          </a:p>
          <a:p>
            <a:pPr>
              <a:buNone/>
            </a:pPr>
            <a:r>
              <a:rPr lang="en-US" sz="2400" dirty="0" smtClean="0"/>
              <a:t>However, light is only a very small part of the all the Electromagnetic waves.  Other ones include Radio waves, Micro waves, X-rays, </a:t>
            </a:r>
            <a:r>
              <a:rPr lang="en-US" sz="2400" dirty="0" err="1" smtClean="0"/>
              <a:t>InfraRed</a:t>
            </a:r>
            <a:r>
              <a:rPr lang="en-US" sz="2400" dirty="0" smtClean="0"/>
              <a:t>, </a:t>
            </a:r>
            <a:r>
              <a:rPr lang="en-US" sz="2400" dirty="0" err="1" smtClean="0"/>
              <a:t>UltraViolet</a:t>
            </a:r>
            <a:r>
              <a:rPr lang="en-US" sz="2400" dirty="0" smtClean="0"/>
              <a:t>, and Gamma Rays.  All of these combined make up the </a:t>
            </a:r>
            <a:r>
              <a:rPr lang="en-US" sz="2400" dirty="0" smtClean="0">
                <a:solidFill>
                  <a:srgbClr val="C00000"/>
                </a:solidFill>
              </a:rPr>
              <a:t>Electromagnetic Spectrum</a:t>
            </a:r>
            <a:r>
              <a:rPr lang="en-US" sz="2400" dirty="0" smtClean="0"/>
              <a:t>.</a:t>
            </a:r>
          </a:p>
          <a:p>
            <a:pPr>
              <a:buNone/>
            </a:pPr>
            <a:endParaRPr lang="en-US" sz="2400" dirty="0" smtClean="0"/>
          </a:p>
          <a:p>
            <a:pPr>
              <a:buNone/>
            </a:pPr>
            <a:r>
              <a:rPr lang="en-US" sz="2400" i="1" dirty="0" smtClean="0"/>
              <a:t>FYI:    </a:t>
            </a:r>
            <a:r>
              <a:rPr lang="en-US" sz="2400" i="1" dirty="0" err="1" smtClean="0"/>
              <a:t>InfraRed</a:t>
            </a:r>
            <a:r>
              <a:rPr lang="en-US" sz="2400" i="1" dirty="0" smtClean="0"/>
              <a:t> (IR) and </a:t>
            </a:r>
            <a:r>
              <a:rPr lang="en-US" sz="2400" i="1" dirty="0" err="1" smtClean="0"/>
              <a:t>UltraViolet</a:t>
            </a:r>
            <a:r>
              <a:rPr lang="en-US" sz="2400" i="1" dirty="0" smtClean="0"/>
              <a:t> (UV) waves are part of light – they are just not visible to the human eye.</a:t>
            </a:r>
          </a:p>
          <a:p>
            <a:pPr>
              <a:buNone/>
            </a:pPr>
            <a:r>
              <a:rPr lang="en-US" sz="1200" dirty="0" smtClean="0"/>
              <a:t>   </a:t>
            </a:r>
          </a:p>
          <a:p>
            <a:pPr>
              <a:buNone/>
            </a:pPr>
            <a:r>
              <a:rPr lang="en-US" sz="2000" dirty="0" smtClean="0"/>
              <a:t>IR waves heat up your car in the summer and UV waves burn your skin.  </a:t>
            </a:r>
            <a:r>
              <a:rPr lang="en-US" sz="2000" dirty="0" err="1" smtClean="0"/>
              <a:t>SunBlock</a:t>
            </a:r>
            <a:r>
              <a:rPr lang="en-US" sz="2000" dirty="0" smtClean="0"/>
              <a:t> ads say they fight  UVA &amp;  UVB</a:t>
            </a:r>
          </a:p>
          <a:p>
            <a:pPr>
              <a:buNone/>
            </a:pPr>
            <a:endParaRPr lang="en-US" sz="2400" dirty="0"/>
          </a:p>
        </p:txBody>
      </p:sp>
      <p:sp>
        <p:nvSpPr>
          <p:cNvPr id="4" name="Rectangle 3"/>
          <p:cNvSpPr/>
          <p:nvPr/>
        </p:nvSpPr>
        <p:spPr>
          <a:xfrm>
            <a:off x="0" y="6627168"/>
            <a:ext cx="822661" cy="230832"/>
          </a:xfrm>
          <a:prstGeom prst="rect">
            <a:avLst/>
          </a:prstGeom>
        </p:spPr>
        <p:txBody>
          <a:bodyPr wrap="none">
            <a:spAutoFit/>
          </a:bodyPr>
          <a:lstStyle/>
          <a:p>
            <a:pPr lvl="0"/>
            <a:r>
              <a:rPr lang="en-US" sz="900" dirty="0" smtClean="0">
                <a:solidFill>
                  <a:prstClr val="black"/>
                </a:solidFill>
                <a:latin typeface="Lucida Handwriting" pitchFamily="66" charset="0"/>
              </a:rPr>
              <a:t>R. </a:t>
            </a:r>
            <a:r>
              <a:rPr lang="en-US" sz="900" dirty="0" err="1" smtClean="0">
                <a:solidFill>
                  <a:prstClr val="black"/>
                </a:solidFill>
                <a:latin typeface="Lucida Handwriting" pitchFamily="66" charset="0"/>
              </a:rPr>
              <a:t>Fonash</a:t>
            </a:r>
            <a:endParaRPr lang="en-US" sz="900" dirty="0">
              <a:solidFill>
                <a:prstClr val="black"/>
              </a:solidFill>
              <a:latin typeface="Lucida Handwriting" pitchFamily="66"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006600"/>
                </a:solidFill>
              </a:rPr>
              <a:t>E/M Waves</a:t>
            </a:r>
            <a:endParaRPr lang="en-US" dirty="0">
              <a:solidFill>
                <a:srgbClr val="006600"/>
              </a:solidFill>
            </a:endParaRPr>
          </a:p>
        </p:txBody>
      </p:sp>
      <p:sp>
        <p:nvSpPr>
          <p:cNvPr id="3" name="Content Placeholder 2"/>
          <p:cNvSpPr>
            <a:spLocks noGrp="1"/>
          </p:cNvSpPr>
          <p:nvPr>
            <p:ph idx="1"/>
          </p:nvPr>
        </p:nvSpPr>
        <p:spPr>
          <a:xfrm>
            <a:off x="457200" y="1143000"/>
            <a:ext cx="7696200" cy="1828800"/>
          </a:xfrm>
        </p:spPr>
        <p:txBody>
          <a:bodyPr/>
          <a:lstStyle/>
          <a:p>
            <a:pPr>
              <a:buNone/>
            </a:pPr>
            <a:r>
              <a:rPr lang="en-US" sz="2200" dirty="0" smtClean="0"/>
              <a:t>All waves in the E/M Spectrum are transverse waves.  They do </a:t>
            </a:r>
            <a:r>
              <a:rPr lang="en-US" sz="2200" u="sng" dirty="0" smtClean="0"/>
              <a:t>not</a:t>
            </a:r>
            <a:r>
              <a:rPr lang="en-US" sz="2200" dirty="0" smtClean="0"/>
              <a:t> need a medium to travel through.  This means that they can travel through “Outer Space”.</a:t>
            </a:r>
          </a:p>
          <a:p>
            <a:pPr>
              <a:buNone/>
            </a:pPr>
            <a:endParaRPr lang="en-US" dirty="0"/>
          </a:p>
        </p:txBody>
      </p:sp>
      <p:pic>
        <p:nvPicPr>
          <p:cNvPr id="4" name="Picture 3" descr="AlienTagline-thumb-550x330-35435.jpg"/>
          <p:cNvPicPr>
            <a:picLocks noChangeAspect="1"/>
          </p:cNvPicPr>
          <p:nvPr/>
        </p:nvPicPr>
        <p:blipFill>
          <a:blip r:embed="rId2" cstate="print"/>
          <a:stretch>
            <a:fillRect/>
          </a:stretch>
        </p:blipFill>
        <p:spPr>
          <a:xfrm>
            <a:off x="381000" y="3048000"/>
            <a:ext cx="5238750" cy="3143250"/>
          </a:xfrm>
          <a:prstGeom prst="rect">
            <a:avLst/>
          </a:prstGeom>
        </p:spPr>
      </p:pic>
      <p:sp>
        <p:nvSpPr>
          <p:cNvPr id="5" name="TextBox 4"/>
          <p:cNvSpPr txBox="1"/>
          <p:nvPr/>
        </p:nvSpPr>
        <p:spPr>
          <a:xfrm>
            <a:off x="5867400" y="2514600"/>
            <a:ext cx="3276600" cy="4370427"/>
          </a:xfrm>
          <a:prstGeom prst="rect">
            <a:avLst/>
          </a:prstGeom>
          <a:noFill/>
        </p:spPr>
        <p:txBody>
          <a:bodyPr wrap="square" rtlCol="0">
            <a:spAutoFit/>
          </a:bodyPr>
          <a:lstStyle/>
          <a:p>
            <a:r>
              <a:rPr lang="en-US" sz="2200" dirty="0" smtClean="0">
                <a:latin typeface="+mn-lt"/>
              </a:rPr>
              <a:t>Longitudinal waves such as sound cannot travel through “Outer Space”.</a:t>
            </a:r>
          </a:p>
          <a:p>
            <a:endParaRPr lang="en-US" sz="2200" dirty="0" smtClean="0">
              <a:latin typeface="+mn-lt"/>
            </a:endParaRPr>
          </a:p>
          <a:p>
            <a:endParaRPr lang="en-US" sz="2400" dirty="0">
              <a:latin typeface="+mn-lt"/>
            </a:endParaRPr>
          </a:p>
          <a:p>
            <a:r>
              <a:rPr lang="en-US" sz="3600" b="1" i="1" dirty="0" smtClean="0">
                <a:solidFill>
                  <a:srgbClr val="006600"/>
                </a:solidFill>
                <a:latin typeface="+mn-lt"/>
              </a:rPr>
              <a:t>“In space no one can hear you scream.”</a:t>
            </a:r>
          </a:p>
          <a:p>
            <a:endParaRPr lang="en-US" sz="3600" b="1" i="1" dirty="0">
              <a:solidFill>
                <a:srgbClr val="002060"/>
              </a:solidFill>
              <a:latin typeface="+mn-lt"/>
            </a:endParaRPr>
          </a:p>
        </p:txBody>
      </p:sp>
      <p:sp>
        <p:nvSpPr>
          <p:cNvPr id="6" name="TextBox 5"/>
          <p:cNvSpPr txBox="1"/>
          <p:nvPr/>
        </p:nvSpPr>
        <p:spPr>
          <a:xfrm>
            <a:off x="609600" y="4495800"/>
            <a:ext cx="851515" cy="369332"/>
          </a:xfrm>
          <a:prstGeom prst="rect">
            <a:avLst/>
          </a:prstGeom>
          <a:noFill/>
        </p:spPr>
        <p:txBody>
          <a:bodyPr wrap="none" rtlCol="0">
            <a:spAutoFit/>
          </a:bodyPr>
          <a:lstStyle/>
          <a:p>
            <a:r>
              <a:rPr lang="en-US" dirty="0" smtClean="0">
                <a:solidFill>
                  <a:schemeClr val="bg1"/>
                </a:solidFill>
              </a:rPr>
              <a:t>ALIEN</a:t>
            </a:r>
            <a:endParaRPr lang="en-US" dirty="0">
              <a:solidFill>
                <a:schemeClr val="bg1"/>
              </a:solidFill>
            </a:endParaRPr>
          </a:p>
        </p:txBody>
      </p:sp>
      <p:sp>
        <p:nvSpPr>
          <p:cNvPr id="7" name="Rectangle 6"/>
          <p:cNvSpPr/>
          <p:nvPr/>
        </p:nvSpPr>
        <p:spPr>
          <a:xfrm>
            <a:off x="0" y="6627168"/>
            <a:ext cx="822661" cy="230832"/>
          </a:xfrm>
          <a:prstGeom prst="rect">
            <a:avLst/>
          </a:prstGeom>
        </p:spPr>
        <p:txBody>
          <a:bodyPr wrap="none">
            <a:spAutoFit/>
          </a:bodyPr>
          <a:lstStyle/>
          <a:p>
            <a:pPr lvl="0"/>
            <a:r>
              <a:rPr lang="en-US" sz="900" dirty="0" smtClean="0">
                <a:solidFill>
                  <a:prstClr val="black"/>
                </a:solidFill>
                <a:latin typeface="Lucida Handwriting" pitchFamily="66" charset="0"/>
              </a:rPr>
              <a:t>R. </a:t>
            </a:r>
            <a:r>
              <a:rPr lang="en-US" sz="900" dirty="0" err="1" smtClean="0">
                <a:solidFill>
                  <a:prstClr val="black"/>
                </a:solidFill>
                <a:latin typeface="Lucida Handwriting" pitchFamily="66" charset="0"/>
              </a:rPr>
              <a:t>Fonash</a:t>
            </a:r>
            <a:endParaRPr lang="en-US" sz="900" dirty="0">
              <a:solidFill>
                <a:prstClr val="black"/>
              </a:solidFill>
              <a:latin typeface="Lucida Handwriting" pitchFamily="66"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92D050"/>
                </a:solidFill>
              </a:rPr>
              <a:t>E/M Spectrum</a:t>
            </a:r>
            <a:endParaRPr lang="en-US" dirty="0">
              <a:solidFill>
                <a:srgbClr val="92D050"/>
              </a:solidFill>
            </a:endParaRPr>
          </a:p>
        </p:txBody>
      </p:sp>
      <p:sp>
        <p:nvSpPr>
          <p:cNvPr id="3" name="Content Placeholder 2"/>
          <p:cNvSpPr>
            <a:spLocks noGrp="1"/>
          </p:cNvSpPr>
          <p:nvPr>
            <p:ph idx="1"/>
          </p:nvPr>
        </p:nvSpPr>
        <p:spPr/>
        <p:txBody>
          <a:bodyPr/>
          <a:lstStyle/>
          <a:p>
            <a:pPr>
              <a:buNone/>
            </a:pPr>
            <a:r>
              <a:rPr lang="en-US" dirty="0" smtClean="0"/>
              <a:t>Waves in the E/M spectrum are categorized by wavelength.</a:t>
            </a:r>
          </a:p>
          <a:p>
            <a:pPr>
              <a:buNone/>
            </a:pPr>
            <a:endParaRPr lang="en-US" dirty="0" smtClean="0"/>
          </a:p>
          <a:p>
            <a:pPr>
              <a:buNone/>
            </a:pPr>
            <a:r>
              <a:rPr lang="en-US" dirty="0" smtClean="0"/>
              <a:t>Radio waves are the longest waves, Gamma waves are the smallest, and light is somewhere in the middle.</a:t>
            </a:r>
          </a:p>
          <a:p>
            <a:pPr>
              <a:buNone/>
            </a:pPr>
            <a:endParaRPr lang="en-US" dirty="0"/>
          </a:p>
        </p:txBody>
      </p:sp>
      <p:pic>
        <p:nvPicPr>
          <p:cNvPr id="4" name="Picture 3" descr="ems_length_final.gif"/>
          <p:cNvPicPr>
            <a:picLocks noChangeAspect="1"/>
          </p:cNvPicPr>
          <p:nvPr/>
        </p:nvPicPr>
        <p:blipFill>
          <a:blip r:embed="rId2" cstate="print"/>
          <a:stretch>
            <a:fillRect/>
          </a:stretch>
        </p:blipFill>
        <p:spPr>
          <a:xfrm>
            <a:off x="381000" y="4419600"/>
            <a:ext cx="8342604" cy="1981200"/>
          </a:xfrm>
          <a:prstGeom prst="rect">
            <a:avLst/>
          </a:prstGeom>
        </p:spPr>
      </p:pic>
      <p:sp>
        <p:nvSpPr>
          <p:cNvPr id="5" name="Rectangle 4"/>
          <p:cNvSpPr/>
          <p:nvPr/>
        </p:nvSpPr>
        <p:spPr>
          <a:xfrm>
            <a:off x="0" y="6627168"/>
            <a:ext cx="822661" cy="230832"/>
          </a:xfrm>
          <a:prstGeom prst="rect">
            <a:avLst/>
          </a:prstGeom>
        </p:spPr>
        <p:txBody>
          <a:bodyPr wrap="none">
            <a:spAutoFit/>
          </a:bodyPr>
          <a:lstStyle/>
          <a:p>
            <a:pPr lvl="0"/>
            <a:r>
              <a:rPr lang="en-US" sz="900" dirty="0" smtClean="0">
                <a:solidFill>
                  <a:prstClr val="black"/>
                </a:solidFill>
                <a:latin typeface="Lucida Handwriting" pitchFamily="66" charset="0"/>
              </a:rPr>
              <a:t>R. </a:t>
            </a:r>
            <a:r>
              <a:rPr lang="en-US" sz="900" dirty="0" err="1" smtClean="0">
                <a:solidFill>
                  <a:prstClr val="black"/>
                </a:solidFill>
                <a:latin typeface="Lucida Handwriting" pitchFamily="66" charset="0"/>
              </a:rPr>
              <a:t>Fonash</a:t>
            </a:r>
            <a:endParaRPr lang="en-US" sz="900" dirty="0">
              <a:solidFill>
                <a:prstClr val="black"/>
              </a:solidFill>
              <a:latin typeface="Lucida Handwriting" pitchFamily="66"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en-US" dirty="0" smtClean="0">
                <a:solidFill>
                  <a:srgbClr val="92D050"/>
                </a:solidFill>
              </a:rPr>
              <a:t>E/M Spectrum</a:t>
            </a:r>
            <a:endParaRPr lang="en-US" dirty="0"/>
          </a:p>
        </p:txBody>
      </p:sp>
      <p:sp>
        <p:nvSpPr>
          <p:cNvPr id="3" name="Content Placeholder 2"/>
          <p:cNvSpPr>
            <a:spLocks noGrp="1"/>
          </p:cNvSpPr>
          <p:nvPr>
            <p:ph idx="1"/>
          </p:nvPr>
        </p:nvSpPr>
        <p:spPr>
          <a:xfrm>
            <a:off x="457200" y="1143000"/>
            <a:ext cx="8229600" cy="4708525"/>
          </a:xfrm>
        </p:spPr>
        <p:txBody>
          <a:bodyPr/>
          <a:lstStyle/>
          <a:p>
            <a:pPr>
              <a:buNone/>
            </a:pPr>
            <a:r>
              <a:rPr lang="en-US" sz="2400" dirty="0" smtClean="0">
                <a:solidFill>
                  <a:srgbClr val="C00000"/>
                </a:solidFill>
              </a:rPr>
              <a:t>Radio waves </a:t>
            </a:r>
            <a:r>
              <a:rPr lang="en-US" sz="2400" dirty="0" smtClean="0"/>
              <a:t>(AM &amp; FM) can be as long as a city block.  </a:t>
            </a:r>
          </a:p>
          <a:p>
            <a:pPr>
              <a:buNone/>
            </a:pPr>
            <a:r>
              <a:rPr lang="en-US" sz="2400" dirty="0" smtClean="0">
                <a:solidFill>
                  <a:srgbClr val="C00000"/>
                </a:solidFill>
              </a:rPr>
              <a:t>Microwaves</a:t>
            </a:r>
            <a:r>
              <a:rPr lang="en-US" sz="2400" dirty="0" smtClean="0"/>
              <a:t> are basically the width of your finger.  They are great at vibrating molecules.</a:t>
            </a:r>
          </a:p>
          <a:p>
            <a:pPr>
              <a:buNone/>
            </a:pPr>
            <a:r>
              <a:rPr lang="en-US" sz="2400" dirty="0" smtClean="0">
                <a:solidFill>
                  <a:srgbClr val="C00000"/>
                </a:solidFill>
              </a:rPr>
              <a:t>Infrared</a:t>
            </a:r>
            <a:r>
              <a:rPr lang="en-US" sz="2400" dirty="0" smtClean="0"/>
              <a:t> (also called near visible waves) are reddish in nature and are interrelated with heat.</a:t>
            </a:r>
          </a:p>
          <a:p>
            <a:pPr>
              <a:buNone/>
            </a:pPr>
            <a:r>
              <a:rPr lang="en-US" sz="2400" dirty="0" smtClean="0">
                <a:solidFill>
                  <a:srgbClr val="C00000"/>
                </a:solidFill>
              </a:rPr>
              <a:t>Visible</a:t>
            </a:r>
            <a:r>
              <a:rPr lang="en-US" sz="2400" dirty="0" smtClean="0"/>
              <a:t> waves are able to be seen by humans.</a:t>
            </a:r>
          </a:p>
          <a:p>
            <a:pPr>
              <a:buNone/>
            </a:pPr>
            <a:r>
              <a:rPr lang="en-US" sz="2400" dirty="0" smtClean="0">
                <a:solidFill>
                  <a:srgbClr val="C00000"/>
                </a:solidFill>
              </a:rPr>
              <a:t>Ultraviolet</a:t>
            </a:r>
            <a:r>
              <a:rPr lang="en-US" sz="2400" dirty="0" smtClean="0"/>
              <a:t> (also called near visible waves) are just outside the visible range of waves and oriented toward the violet side of the visible range.  They are dangerous to human skin.  UVA and UVB</a:t>
            </a:r>
          </a:p>
          <a:p>
            <a:pPr>
              <a:buNone/>
            </a:pPr>
            <a:r>
              <a:rPr lang="en-US" sz="2400" dirty="0" smtClean="0">
                <a:solidFill>
                  <a:srgbClr val="C00000"/>
                </a:solidFill>
              </a:rPr>
              <a:t>X-ray</a:t>
            </a:r>
            <a:r>
              <a:rPr lang="en-US" sz="2400" dirty="0" smtClean="0"/>
              <a:t> waves are very small, energetic waves that can pass through less dense material.</a:t>
            </a:r>
          </a:p>
          <a:p>
            <a:pPr>
              <a:buNone/>
            </a:pPr>
            <a:r>
              <a:rPr lang="en-US" sz="2400" dirty="0" smtClean="0">
                <a:solidFill>
                  <a:srgbClr val="C00000"/>
                </a:solidFill>
              </a:rPr>
              <a:t>Gamma</a:t>
            </a:r>
            <a:r>
              <a:rPr lang="en-US" sz="2400" dirty="0" smtClean="0"/>
              <a:t> rays are very small and extremely energetic waves – therefore very dangerous to humans.</a:t>
            </a:r>
          </a:p>
          <a:p>
            <a:pPr>
              <a:buNone/>
            </a:pPr>
            <a:endParaRPr lang="en-US" sz="2400" dirty="0"/>
          </a:p>
        </p:txBody>
      </p:sp>
      <p:sp>
        <p:nvSpPr>
          <p:cNvPr id="4" name="Rectangle 3"/>
          <p:cNvSpPr/>
          <p:nvPr/>
        </p:nvSpPr>
        <p:spPr>
          <a:xfrm>
            <a:off x="0" y="6627168"/>
            <a:ext cx="822661" cy="230832"/>
          </a:xfrm>
          <a:prstGeom prst="rect">
            <a:avLst/>
          </a:prstGeom>
        </p:spPr>
        <p:txBody>
          <a:bodyPr wrap="none">
            <a:spAutoFit/>
          </a:bodyPr>
          <a:lstStyle/>
          <a:p>
            <a:pPr lvl="0"/>
            <a:r>
              <a:rPr lang="en-US" sz="900" dirty="0" smtClean="0">
                <a:solidFill>
                  <a:prstClr val="black"/>
                </a:solidFill>
                <a:latin typeface="Lucida Handwriting" pitchFamily="66" charset="0"/>
              </a:rPr>
              <a:t>R. </a:t>
            </a:r>
            <a:r>
              <a:rPr lang="en-US" sz="900" dirty="0" err="1" smtClean="0">
                <a:solidFill>
                  <a:prstClr val="black"/>
                </a:solidFill>
                <a:latin typeface="Lucida Handwriting" pitchFamily="66" charset="0"/>
              </a:rPr>
              <a:t>Fonash</a:t>
            </a:r>
            <a:endParaRPr lang="en-US" sz="900" dirty="0">
              <a:solidFill>
                <a:prstClr val="black"/>
              </a:solidFill>
              <a:latin typeface="Lucida Handwriting" pitchFamily="66"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229600" cy="1143000"/>
          </a:xfrm>
        </p:spPr>
        <p:txBody>
          <a:bodyPr/>
          <a:lstStyle/>
          <a:p>
            <a:r>
              <a:rPr lang="en-US" dirty="0" smtClean="0">
                <a:solidFill>
                  <a:srgbClr val="92D050"/>
                </a:solidFill>
              </a:rPr>
              <a:t>E/M Spectrum</a:t>
            </a:r>
            <a:endParaRPr lang="en-US" dirty="0"/>
          </a:p>
        </p:txBody>
      </p:sp>
      <p:sp>
        <p:nvSpPr>
          <p:cNvPr id="3" name="Content Placeholder 2"/>
          <p:cNvSpPr>
            <a:spLocks noGrp="1"/>
          </p:cNvSpPr>
          <p:nvPr>
            <p:ph idx="1"/>
          </p:nvPr>
        </p:nvSpPr>
        <p:spPr>
          <a:xfrm>
            <a:off x="228600" y="990600"/>
            <a:ext cx="8229600" cy="5867400"/>
          </a:xfrm>
        </p:spPr>
        <p:txBody>
          <a:bodyPr/>
          <a:lstStyle/>
          <a:p>
            <a:pPr marL="650875" indent="-514350">
              <a:buAutoNum type="arabicPeriod"/>
            </a:pPr>
            <a:r>
              <a:rPr lang="en-US" dirty="0" smtClean="0"/>
              <a:t>ALL Electromagnetic waves have the same speed:      </a:t>
            </a:r>
            <a:r>
              <a:rPr lang="en-US" dirty="0" smtClean="0">
                <a:solidFill>
                  <a:srgbClr val="C00000"/>
                </a:solidFill>
              </a:rPr>
              <a:t>3.0 x 10</a:t>
            </a:r>
            <a:r>
              <a:rPr lang="en-US" baseline="30000" dirty="0" smtClean="0">
                <a:solidFill>
                  <a:srgbClr val="C00000"/>
                </a:solidFill>
              </a:rPr>
              <a:t>8  </a:t>
            </a:r>
            <a:r>
              <a:rPr lang="en-US" dirty="0" smtClean="0">
                <a:solidFill>
                  <a:srgbClr val="C00000"/>
                </a:solidFill>
              </a:rPr>
              <a:t> m/s</a:t>
            </a:r>
            <a:r>
              <a:rPr lang="en-US" dirty="0" smtClean="0"/>
              <a:t>  (the speed of light)</a:t>
            </a:r>
          </a:p>
          <a:p>
            <a:pPr marL="650875" indent="-514350">
              <a:buNone/>
            </a:pPr>
            <a:endParaRPr lang="en-US" dirty="0" smtClean="0"/>
          </a:p>
          <a:p>
            <a:pPr marL="650875" indent="-514350">
              <a:buAutoNum type="arabicPeriod"/>
            </a:pPr>
            <a:r>
              <a:rPr lang="en-US" dirty="0" smtClean="0"/>
              <a:t>Energy of E/M waves is not determined by the amplitude (unlike mechanical waves), but by the frequency of the wave.  </a:t>
            </a:r>
          </a:p>
          <a:p>
            <a:pPr marL="650875" indent="-514350">
              <a:buNone/>
            </a:pPr>
            <a:endParaRPr lang="en-US" sz="2400" dirty="0" smtClean="0">
              <a:solidFill>
                <a:srgbClr val="C00000"/>
              </a:solidFill>
            </a:endParaRPr>
          </a:p>
          <a:p>
            <a:pPr marL="650875" indent="-514350">
              <a:buNone/>
            </a:pPr>
            <a:r>
              <a:rPr lang="en-US" sz="2200" dirty="0" smtClean="0">
                <a:solidFill>
                  <a:srgbClr val="FF0000"/>
                </a:solidFill>
              </a:rPr>
              <a:t>Low frequency waves like </a:t>
            </a:r>
          </a:p>
          <a:p>
            <a:pPr marL="650875" indent="-514350">
              <a:buNone/>
            </a:pPr>
            <a:r>
              <a:rPr lang="en-US" sz="2200" dirty="0" smtClean="0">
                <a:solidFill>
                  <a:srgbClr val="FF0000"/>
                </a:solidFill>
              </a:rPr>
              <a:t>radio waves have the lowest energy</a:t>
            </a:r>
            <a:r>
              <a:rPr lang="en-US" sz="2200" dirty="0" smtClean="0"/>
              <a:t>.</a:t>
            </a:r>
          </a:p>
          <a:p>
            <a:pPr marL="650875" indent="-514350">
              <a:buNone/>
            </a:pPr>
            <a:endParaRPr lang="en-US" sz="4400" dirty="0" smtClean="0"/>
          </a:p>
          <a:p>
            <a:pPr>
              <a:buNone/>
            </a:pPr>
            <a:r>
              <a:rPr lang="en-US" sz="2200" dirty="0" smtClean="0">
                <a:solidFill>
                  <a:srgbClr val="002060"/>
                </a:solidFill>
              </a:rPr>
              <a:t>High frequency waves like </a:t>
            </a:r>
          </a:p>
          <a:p>
            <a:pPr>
              <a:buNone/>
            </a:pPr>
            <a:r>
              <a:rPr lang="en-US" sz="2200" dirty="0" smtClean="0">
                <a:solidFill>
                  <a:srgbClr val="002060"/>
                </a:solidFill>
              </a:rPr>
              <a:t>Gamma rays have the highest energy</a:t>
            </a:r>
            <a:r>
              <a:rPr lang="en-US" sz="2200" dirty="0" smtClean="0"/>
              <a:t>.  </a:t>
            </a:r>
          </a:p>
          <a:p>
            <a:pPr>
              <a:buNone/>
            </a:pPr>
            <a:r>
              <a:rPr lang="en-US" sz="2400" dirty="0" smtClean="0"/>
              <a:t>		</a:t>
            </a:r>
            <a:endParaRPr lang="en-US" sz="2400" dirty="0"/>
          </a:p>
        </p:txBody>
      </p:sp>
      <p:pic>
        <p:nvPicPr>
          <p:cNvPr id="4" name="Picture 3" descr="roygbiv_waves.gif"/>
          <p:cNvPicPr>
            <a:picLocks noChangeAspect="1"/>
          </p:cNvPicPr>
          <p:nvPr/>
        </p:nvPicPr>
        <p:blipFill>
          <a:blip r:embed="rId2" cstate="print"/>
          <a:stretch>
            <a:fillRect/>
          </a:stretch>
        </p:blipFill>
        <p:spPr>
          <a:xfrm>
            <a:off x="5306865" y="4038600"/>
            <a:ext cx="3837135" cy="2819400"/>
          </a:xfrm>
          <a:prstGeom prst="rect">
            <a:avLst/>
          </a:prstGeom>
        </p:spPr>
      </p:pic>
      <p:sp>
        <p:nvSpPr>
          <p:cNvPr id="5" name="Rectangle 4"/>
          <p:cNvSpPr/>
          <p:nvPr/>
        </p:nvSpPr>
        <p:spPr>
          <a:xfrm>
            <a:off x="0" y="6627168"/>
            <a:ext cx="822661" cy="230832"/>
          </a:xfrm>
          <a:prstGeom prst="rect">
            <a:avLst/>
          </a:prstGeom>
        </p:spPr>
        <p:txBody>
          <a:bodyPr wrap="none">
            <a:spAutoFit/>
          </a:bodyPr>
          <a:lstStyle/>
          <a:p>
            <a:pPr lvl="0"/>
            <a:r>
              <a:rPr lang="en-US" sz="900" dirty="0" smtClean="0">
                <a:solidFill>
                  <a:prstClr val="black"/>
                </a:solidFill>
                <a:latin typeface="Lucida Handwriting" pitchFamily="66" charset="0"/>
              </a:rPr>
              <a:t>R. </a:t>
            </a:r>
            <a:r>
              <a:rPr lang="en-US" sz="900" dirty="0" err="1" smtClean="0">
                <a:solidFill>
                  <a:prstClr val="black"/>
                </a:solidFill>
                <a:latin typeface="Lucida Handwriting" pitchFamily="66" charset="0"/>
              </a:rPr>
              <a:t>Fonash</a:t>
            </a:r>
            <a:endParaRPr lang="en-US" sz="900" dirty="0">
              <a:solidFill>
                <a:prstClr val="black"/>
              </a:solidFill>
              <a:latin typeface="Lucida Handwriting" pitchFamily="66"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rPr>
              <a:t>C</a:t>
            </a:r>
            <a:r>
              <a:rPr lang="en-US" dirty="0" smtClean="0"/>
              <a:t> </a:t>
            </a:r>
            <a:r>
              <a:rPr lang="en-US" dirty="0" smtClean="0">
                <a:solidFill>
                  <a:srgbClr val="FC7B10"/>
                </a:solidFill>
              </a:rPr>
              <a:t>O</a:t>
            </a:r>
            <a:r>
              <a:rPr lang="en-US" dirty="0" smtClean="0"/>
              <a:t> </a:t>
            </a:r>
            <a:r>
              <a:rPr lang="en-US" dirty="0" smtClean="0">
                <a:solidFill>
                  <a:srgbClr val="FFFF00"/>
                </a:solidFill>
              </a:rPr>
              <a:t>L</a:t>
            </a:r>
            <a:r>
              <a:rPr lang="en-US" dirty="0" smtClean="0"/>
              <a:t> </a:t>
            </a:r>
            <a:r>
              <a:rPr lang="en-US" dirty="0" smtClean="0">
                <a:solidFill>
                  <a:srgbClr val="006600"/>
                </a:solidFill>
              </a:rPr>
              <a:t>O</a:t>
            </a:r>
            <a:r>
              <a:rPr lang="en-US" dirty="0" smtClean="0"/>
              <a:t> </a:t>
            </a:r>
            <a:r>
              <a:rPr lang="en-US" dirty="0" smtClean="0">
                <a:solidFill>
                  <a:srgbClr val="002060"/>
                </a:solidFill>
              </a:rPr>
              <a:t>R </a:t>
            </a:r>
            <a:r>
              <a:rPr lang="en-US" dirty="0" smtClean="0">
                <a:solidFill>
                  <a:srgbClr val="7030A0"/>
                </a:solidFill>
              </a:rPr>
              <a:t>!</a:t>
            </a:r>
            <a:endParaRPr lang="en-US" dirty="0">
              <a:solidFill>
                <a:srgbClr val="7030A0"/>
              </a:solidFill>
            </a:endParaRPr>
          </a:p>
        </p:txBody>
      </p:sp>
      <p:sp>
        <p:nvSpPr>
          <p:cNvPr id="3" name="Content Placeholder 2"/>
          <p:cNvSpPr>
            <a:spLocks noGrp="1"/>
          </p:cNvSpPr>
          <p:nvPr>
            <p:ph idx="1"/>
          </p:nvPr>
        </p:nvSpPr>
        <p:spPr/>
        <p:txBody>
          <a:bodyPr/>
          <a:lstStyle/>
          <a:p>
            <a:r>
              <a:rPr lang="en-US" dirty="0" smtClean="0"/>
              <a:t>Light is only a very small part of the all the Electromagnetic waves.  Other </a:t>
            </a:r>
            <a:endParaRPr lang="en-US" dirty="0"/>
          </a:p>
        </p:txBody>
      </p:sp>
      <p:sp>
        <p:nvSpPr>
          <p:cNvPr id="4" name="Rectangle 3"/>
          <p:cNvSpPr/>
          <p:nvPr/>
        </p:nvSpPr>
        <p:spPr>
          <a:xfrm>
            <a:off x="0" y="6627168"/>
            <a:ext cx="822661" cy="230832"/>
          </a:xfrm>
          <a:prstGeom prst="rect">
            <a:avLst/>
          </a:prstGeom>
        </p:spPr>
        <p:txBody>
          <a:bodyPr wrap="none">
            <a:spAutoFit/>
          </a:bodyPr>
          <a:lstStyle/>
          <a:p>
            <a:pPr lvl="0"/>
            <a:r>
              <a:rPr lang="en-US" sz="900" dirty="0" smtClean="0">
                <a:solidFill>
                  <a:prstClr val="black"/>
                </a:solidFill>
                <a:latin typeface="Lucida Handwriting" pitchFamily="66" charset="0"/>
              </a:rPr>
              <a:t>R. </a:t>
            </a:r>
            <a:r>
              <a:rPr lang="en-US" sz="900" dirty="0" err="1" smtClean="0">
                <a:solidFill>
                  <a:prstClr val="black"/>
                </a:solidFill>
                <a:latin typeface="Lucida Handwriting" pitchFamily="66" charset="0"/>
              </a:rPr>
              <a:t>Fonash</a:t>
            </a:r>
            <a:endParaRPr lang="en-US" sz="900" dirty="0">
              <a:solidFill>
                <a:prstClr val="black"/>
              </a:solidFill>
              <a:latin typeface="Lucida Handwriting" pitchFamily="66"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002060"/>
                </a:solidFill>
              </a:rPr>
              <a:t>Longitudinal Waves</a:t>
            </a:r>
            <a:endParaRPr lang="en-US" dirty="0">
              <a:solidFill>
                <a:srgbClr val="002060"/>
              </a:solidFill>
            </a:endParaRPr>
          </a:p>
        </p:txBody>
      </p:sp>
      <p:pic>
        <p:nvPicPr>
          <p:cNvPr id="6" name="Content Placeholder 5" descr="lw.gif"/>
          <p:cNvPicPr>
            <a:picLocks noGrp="1" noChangeAspect="1"/>
          </p:cNvPicPr>
          <p:nvPr>
            <p:ph idx="1"/>
          </p:nvPr>
        </p:nvPicPr>
        <p:blipFill>
          <a:blip r:embed="rId2" cstate="print"/>
          <a:stretch>
            <a:fillRect/>
          </a:stretch>
        </p:blipFill>
        <p:spPr>
          <a:xfrm>
            <a:off x="4419600" y="5715000"/>
            <a:ext cx="4257675" cy="542925"/>
          </a:xfrm>
        </p:spPr>
      </p:pic>
      <p:sp>
        <p:nvSpPr>
          <p:cNvPr id="7" name="Rectangle 2"/>
          <p:cNvSpPr txBox="1">
            <a:spLocks noChangeArrowheads="1"/>
          </p:cNvSpPr>
          <p:nvPr/>
        </p:nvSpPr>
        <p:spPr bwMode="auto">
          <a:xfrm>
            <a:off x="73025" y="1066800"/>
            <a:ext cx="9070975" cy="52228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547688" marR="0" lvl="0" indent="-411163" algn="l" defTabSz="914400" rtl="0" eaLnBrk="1" fontAlgn="base" latinLnBrk="0" hangingPunct="0">
              <a:lnSpc>
                <a:spcPct val="100000"/>
              </a:lnSpc>
              <a:spcBef>
                <a:spcPct val="20000"/>
              </a:spcBef>
              <a:spcAft>
                <a:spcPct val="0"/>
              </a:spcAft>
              <a:buClr>
                <a:srgbClr val="000000"/>
              </a:buClr>
              <a:buSzPct val="6500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pP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a:p>
            <a:pPr marL="547688" marR="0" lvl="0" indent="-411163" algn="l" defTabSz="914400" rtl="0" eaLnBrk="1" fontAlgn="base" latinLnBrk="0" hangingPunct="0">
              <a:lnSpc>
                <a:spcPct val="100000"/>
              </a:lnSpc>
              <a:spcBef>
                <a:spcPct val="20000"/>
              </a:spcBef>
              <a:spcAft>
                <a:spcPct val="0"/>
              </a:spcAft>
              <a:buClr>
                <a:srgbClr val="000000"/>
              </a:buClr>
              <a:buSzPct val="6500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pPr>
            <a:endParaRPr lang="en-US" sz="2800" dirty="0" smtClean="0">
              <a:latin typeface="+mn-lt"/>
            </a:endParaRPr>
          </a:p>
          <a:p>
            <a:pPr marL="547688" marR="0" lvl="0" indent="-411163" algn="l" defTabSz="914400" rtl="0" eaLnBrk="1" fontAlgn="base" latinLnBrk="0" hangingPunct="0">
              <a:lnSpc>
                <a:spcPct val="100000"/>
              </a:lnSpc>
              <a:spcBef>
                <a:spcPct val="20000"/>
              </a:spcBef>
              <a:spcAft>
                <a:spcPct val="0"/>
              </a:spcAft>
              <a:buClr>
                <a:srgbClr val="000000"/>
              </a:buClr>
              <a:buSzPct val="6500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pP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a:p>
            <a:pPr marL="547688" marR="0" lvl="0" indent="-411163" algn="l" defTabSz="914400" rtl="0" eaLnBrk="1" fontAlgn="base" latinLnBrk="0" hangingPunct="0">
              <a:lnSpc>
                <a:spcPct val="100000"/>
              </a:lnSpc>
              <a:spcBef>
                <a:spcPct val="20000"/>
              </a:spcBef>
              <a:spcAft>
                <a:spcPct val="0"/>
              </a:spcAft>
              <a:buClr>
                <a:srgbClr val="000000"/>
              </a:buClr>
              <a:buSzPct val="6500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pP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a:p>
            <a:pPr marL="547688" marR="0" lvl="0" indent="-411163" algn="l" defTabSz="914400" rtl="0" eaLnBrk="1" fontAlgn="base" latinLnBrk="0" hangingPunct="0">
              <a:lnSpc>
                <a:spcPct val="100000"/>
              </a:lnSpc>
              <a:spcBef>
                <a:spcPct val="20000"/>
              </a:spcBef>
              <a:spcAft>
                <a:spcPct val="0"/>
              </a:spcAft>
              <a:buClr>
                <a:srgbClr val="000000"/>
              </a:buClr>
              <a:buSzPct val="6500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pPr>
            <a:r>
              <a:rPr kumimoji="0" lang="en-US" sz="2200" b="0" i="0" u="sng" strike="noStrike" kern="1200" cap="none" spc="0" normalizeH="0" baseline="0" noProof="0" dirty="0" smtClean="0">
                <a:ln>
                  <a:noFill/>
                </a:ln>
                <a:solidFill>
                  <a:schemeClr val="tx1"/>
                </a:solidFill>
                <a:effectLst/>
                <a:uLnTx/>
                <a:uFillTx/>
                <a:latin typeface="+mn-lt"/>
                <a:ea typeface="+mn-ea"/>
                <a:cs typeface="+mn-cs"/>
              </a:rPr>
              <a:t>Key terms</a:t>
            </a:r>
            <a:r>
              <a:rPr kumimoji="0" lang="en-US" sz="2200" b="0" i="0" u="none" strike="noStrike" kern="1200" cap="none" spc="0" normalizeH="0" baseline="0" noProof="0" dirty="0" smtClean="0">
                <a:ln>
                  <a:noFill/>
                </a:ln>
                <a:solidFill>
                  <a:schemeClr val="tx1"/>
                </a:solidFill>
                <a:effectLst/>
                <a:uLnTx/>
                <a:uFillTx/>
                <a:latin typeface="+mn-lt"/>
                <a:ea typeface="+mn-ea"/>
                <a:cs typeface="+mn-cs"/>
              </a:rPr>
              <a:t>:</a:t>
            </a:r>
          </a:p>
          <a:p>
            <a:pPr marL="547688" marR="0" lvl="0" indent="-411163" algn="l" defTabSz="914400" rtl="0" eaLnBrk="1" fontAlgn="base" latinLnBrk="0" hangingPunct="0">
              <a:lnSpc>
                <a:spcPct val="100000"/>
              </a:lnSpc>
              <a:spcBef>
                <a:spcPct val="20000"/>
              </a:spcBef>
              <a:spcAft>
                <a:spcPct val="0"/>
              </a:spcAft>
              <a:buClr>
                <a:srgbClr val="000000"/>
              </a:buClr>
              <a:buSzPct val="6500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pPr>
            <a:r>
              <a:rPr lang="en-US" sz="2200" dirty="0" smtClean="0">
                <a:solidFill>
                  <a:srgbClr val="008000"/>
                </a:solidFill>
                <a:latin typeface="+mn-lt"/>
              </a:rPr>
              <a:t>	</a:t>
            </a:r>
            <a:r>
              <a:rPr kumimoji="0" lang="en-US" sz="2200" b="0" i="0" u="none" strike="noStrike" kern="1200" cap="none" spc="0" normalizeH="0" baseline="0" noProof="0" dirty="0" smtClean="0">
                <a:ln>
                  <a:noFill/>
                </a:ln>
                <a:solidFill>
                  <a:srgbClr val="008000"/>
                </a:solidFill>
                <a:effectLst/>
                <a:uLnTx/>
                <a:uFillTx/>
                <a:latin typeface="+mn-lt"/>
                <a:ea typeface="+mn-ea"/>
                <a:cs typeface="+mn-cs"/>
              </a:rPr>
              <a:t>Compression</a:t>
            </a:r>
            <a:r>
              <a:rPr kumimoji="0" lang="en-US" sz="2200" b="0" i="0" u="none" strike="noStrike" kern="1200" cap="none" spc="0" normalizeH="0" baseline="0" noProof="0" dirty="0" smtClean="0">
                <a:ln>
                  <a:noFill/>
                </a:ln>
                <a:solidFill>
                  <a:schemeClr val="tx1"/>
                </a:solidFill>
                <a:effectLst/>
                <a:uLnTx/>
                <a:uFillTx/>
                <a:latin typeface="+mn-lt"/>
                <a:ea typeface="+mn-ea"/>
                <a:cs typeface="+mn-cs"/>
              </a:rPr>
              <a:t> – the part of the wave where the medium is compressed.</a:t>
            </a:r>
          </a:p>
          <a:p>
            <a:pPr marL="547688" marR="0" lvl="0" indent="-411163" algn="l" defTabSz="914400" rtl="0" eaLnBrk="1" fontAlgn="base" latinLnBrk="0" hangingPunct="0">
              <a:lnSpc>
                <a:spcPct val="100000"/>
              </a:lnSpc>
              <a:spcBef>
                <a:spcPct val="20000"/>
              </a:spcBef>
              <a:spcAft>
                <a:spcPct val="0"/>
              </a:spcAft>
              <a:buClr>
                <a:srgbClr val="000000"/>
              </a:buClr>
              <a:buSzPct val="65000"/>
              <a:buFont typeface="Wingdings 2" pitchFamily="18" charset="2"/>
              <a:buChar cha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pPr>
            <a:endParaRPr kumimoji="0" lang="en-US" sz="2200" b="0" i="0" u="none" strike="noStrike" kern="1200" cap="none" spc="0" normalizeH="0" baseline="0" noProof="0" dirty="0" smtClean="0">
              <a:ln>
                <a:noFill/>
              </a:ln>
              <a:solidFill>
                <a:schemeClr val="tx1"/>
              </a:solidFill>
              <a:effectLst/>
              <a:uLnTx/>
              <a:uFillTx/>
              <a:latin typeface="+mn-lt"/>
              <a:ea typeface="+mn-ea"/>
              <a:cs typeface="+mn-cs"/>
            </a:endParaRPr>
          </a:p>
          <a:p>
            <a:pPr marL="547688" marR="0" lvl="0" indent="-411163" algn="l" defTabSz="914400" rtl="0" eaLnBrk="1" fontAlgn="base" latinLnBrk="0" hangingPunct="0">
              <a:lnSpc>
                <a:spcPct val="100000"/>
              </a:lnSpc>
              <a:spcBef>
                <a:spcPct val="20000"/>
              </a:spcBef>
              <a:spcAft>
                <a:spcPct val="0"/>
              </a:spcAft>
              <a:buClr>
                <a:srgbClr val="000000"/>
              </a:buClr>
              <a:buSzPct val="6500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pPr>
            <a:r>
              <a:rPr lang="en-US" sz="2200" dirty="0" smtClean="0">
                <a:latin typeface="+mn-lt"/>
              </a:rPr>
              <a:t>	</a:t>
            </a:r>
            <a:r>
              <a:rPr kumimoji="0" lang="en-US" sz="2200" b="0" i="0" u="none" strike="noStrike" kern="1200" cap="none" spc="0" normalizeH="0" baseline="0" noProof="0" dirty="0" smtClean="0">
                <a:ln>
                  <a:noFill/>
                </a:ln>
                <a:solidFill>
                  <a:srgbClr val="008000"/>
                </a:solidFill>
                <a:effectLst/>
                <a:uLnTx/>
                <a:uFillTx/>
                <a:latin typeface="+mn-lt"/>
                <a:ea typeface="+mn-ea"/>
                <a:cs typeface="+mn-cs"/>
              </a:rPr>
              <a:t>Rarefaction</a:t>
            </a:r>
            <a:r>
              <a:rPr kumimoji="0" lang="en-US" sz="2200" b="0" i="0" u="none" strike="noStrike" kern="1200" cap="none" spc="0" normalizeH="0" baseline="0" noProof="0" dirty="0" smtClean="0">
                <a:ln>
                  <a:noFill/>
                </a:ln>
                <a:solidFill>
                  <a:schemeClr val="tx1"/>
                </a:solidFill>
                <a:effectLst/>
                <a:uLnTx/>
                <a:uFillTx/>
                <a:latin typeface="+mn-lt"/>
                <a:ea typeface="+mn-ea"/>
                <a:cs typeface="+mn-cs"/>
              </a:rPr>
              <a:t> – the part of the wave where the medium is spread apart.</a:t>
            </a:r>
          </a:p>
        </p:txBody>
      </p:sp>
      <p:pic>
        <p:nvPicPr>
          <p:cNvPr id="8" name="Picture 3"/>
          <p:cNvPicPr>
            <a:picLocks noChangeAspect="1" noChangeArrowheads="1"/>
          </p:cNvPicPr>
          <p:nvPr/>
        </p:nvPicPr>
        <p:blipFill>
          <a:blip r:embed="rId3" cstate="print"/>
          <a:srcRect/>
          <a:stretch>
            <a:fillRect/>
          </a:stretch>
        </p:blipFill>
        <p:spPr bwMode="auto">
          <a:xfrm>
            <a:off x="3733800" y="1524000"/>
            <a:ext cx="5273447" cy="1752600"/>
          </a:xfrm>
          <a:prstGeom prst="rect">
            <a:avLst/>
          </a:prstGeom>
          <a:noFill/>
          <a:ln w="9525">
            <a:noFill/>
            <a:round/>
            <a:headEnd/>
            <a:tailEnd/>
          </a:ln>
        </p:spPr>
      </p:pic>
      <p:sp>
        <p:nvSpPr>
          <p:cNvPr id="9" name="Rectangle 8"/>
          <p:cNvSpPr/>
          <p:nvPr/>
        </p:nvSpPr>
        <p:spPr>
          <a:xfrm>
            <a:off x="0" y="1600200"/>
            <a:ext cx="3810000" cy="1200329"/>
          </a:xfrm>
          <a:prstGeom prst="rect">
            <a:avLst/>
          </a:prstGeom>
        </p:spPr>
        <p:txBody>
          <a:bodyPr wrap="square">
            <a:spAutoFit/>
          </a:bodyPr>
          <a:lstStyle/>
          <a:p>
            <a:r>
              <a:rPr lang="en-US" dirty="0" smtClean="0"/>
              <a:t>Longitudinal waves are travelling waves that push the medium around it parallel to the direction of travel of the wave.</a:t>
            </a:r>
          </a:p>
        </p:txBody>
      </p:sp>
      <p:pic>
        <p:nvPicPr>
          <p:cNvPr id="10" name="Picture 9" descr="person.gif"/>
          <p:cNvPicPr>
            <a:picLocks noChangeAspect="1"/>
          </p:cNvPicPr>
          <p:nvPr/>
        </p:nvPicPr>
        <p:blipFill>
          <a:blip r:embed="rId4" cstate="print"/>
          <a:stretch>
            <a:fillRect/>
          </a:stretch>
        </p:blipFill>
        <p:spPr>
          <a:xfrm>
            <a:off x="1600200" y="5886915"/>
            <a:ext cx="762000" cy="971085"/>
          </a:xfrm>
          <a:prstGeom prst="rect">
            <a:avLst/>
          </a:prstGeom>
        </p:spPr>
      </p:pic>
      <p:sp>
        <p:nvSpPr>
          <p:cNvPr id="12" name="TextBox 11"/>
          <p:cNvSpPr txBox="1"/>
          <p:nvPr/>
        </p:nvSpPr>
        <p:spPr>
          <a:xfrm rot="19621961">
            <a:off x="2107079" y="5405400"/>
            <a:ext cx="2097632" cy="523220"/>
          </a:xfrm>
          <a:prstGeom prst="rect">
            <a:avLst/>
          </a:prstGeom>
          <a:noFill/>
        </p:spPr>
        <p:txBody>
          <a:bodyPr wrap="square" rtlCol="0">
            <a:spAutoFit/>
          </a:bodyPr>
          <a:lstStyle/>
          <a:p>
            <a:r>
              <a:rPr lang="en-US" sz="1400" dirty="0" smtClean="0">
                <a:latin typeface="Lucida Handwriting" pitchFamily="66" charset="0"/>
              </a:rPr>
              <a:t>It looks like a multi-car pile-up !</a:t>
            </a:r>
            <a:endParaRPr lang="en-US" sz="1400" dirty="0">
              <a:latin typeface="Lucida Handwriting" pitchFamily="66"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lstStyle/>
          <a:p>
            <a:pPr eaLnBrk="1" fontAlgn="auto" hangingPunct="1">
              <a:spcAft>
                <a:spcPts val="0"/>
              </a:spcAft>
              <a:defRPr/>
            </a:pPr>
            <a:r>
              <a:rPr lang="en-US" sz="3200" dirty="0" smtClean="0">
                <a:solidFill>
                  <a:schemeClr val="accent6">
                    <a:lumMod val="50000"/>
                  </a:schemeClr>
                </a:solidFill>
              </a:rPr>
              <a:t>Wavelength</a:t>
            </a:r>
            <a:endParaRPr lang="en-US" sz="3200" dirty="0">
              <a:solidFill>
                <a:schemeClr val="accent6">
                  <a:lumMod val="50000"/>
                </a:schemeClr>
              </a:solidFill>
            </a:endParaRPr>
          </a:p>
        </p:txBody>
      </p:sp>
      <p:sp>
        <p:nvSpPr>
          <p:cNvPr id="3075" name="Content Placeholder 2"/>
          <p:cNvSpPr>
            <a:spLocks noGrp="1"/>
          </p:cNvSpPr>
          <p:nvPr>
            <p:ph idx="1"/>
          </p:nvPr>
        </p:nvSpPr>
        <p:spPr>
          <a:xfrm>
            <a:off x="457200" y="1143000"/>
            <a:ext cx="8229600" cy="5165725"/>
          </a:xfrm>
        </p:spPr>
        <p:txBody>
          <a:bodyPr/>
          <a:lstStyle/>
          <a:p>
            <a:pPr eaLnBrk="1" hangingPunct="1">
              <a:buFont typeface="Wingdings 2" pitchFamily="18" charset="2"/>
              <a:buNone/>
            </a:pPr>
            <a:r>
              <a:rPr lang="en-US" dirty="0" smtClean="0"/>
              <a:t>The wavelength is the distance between consecutive repeating points on the wave.</a:t>
            </a:r>
          </a:p>
        </p:txBody>
      </p:sp>
      <p:pic>
        <p:nvPicPr>
          <p:cNvPr id="3076" name="Picture 6" descr="Longitudinal-Wave-long.GIF"/>
          <p:cNvPicPr>
            <a:picLocks noChangeAspect="1"/>
          </p:cNvPicPr>
          <p:nvPr/>
        </p:nvPicPr>
        <p:blipFill>
          <a:blip r:embed="rId2" cstate="print"/>
          <a:srcRect/>
          <a:stretch>
            <a:fillRect/>
          </a:stretch>
        </p:blipFill>
        <p:spPr bwMode="auto">
          <a:xfrm>
            <a:off x="2724150" y="2514600"/>
            <a:ext cx="6419850" cy="2133600"/>
          </a:xfrm>
          <a:prstGeom prst="rect">
            <a:avLst/>
          </a:prstGeom>
          <a:noFill/>
          <a:ln w="9525">
            <a:noFill/>
            <a:miter lim="800000"/>
            <a:headEnd/>
            <a:tailEnd/>
          </a:ln>
        </p:spPr>
      </p:pic>
      <p:pic>
        <p:nvPicPr>
          <p:cNvPr id="3077" name="Picture 7" descr="Longitudinal-Wave-short.GIF"/>
          <p:cNvPicPr>
            <a:picLocks noChangeAspect="1"/>
          </p:cNvPicPr>
          <p:nvPr/>
        </p:nvPicPr>
        <p:blipFill>
          <a:blip r:embed="rId3" cstate="print"/>
          <a:srcRect/>
          <a:stretch>
            <a:fillRect/>
          </a:stretch>
        </p:blipFill>
        <p:spPr bwMode="auto">
          <a:xfrm>
            <a:off x="2724150" y="4495800"/>
            <a:ext cx="6419850" cy="2133600"/>
          </a:xfrm>
          <a:prstGeom prst="rect">
            <a:avLst/>
          </a:prstGeom>
          <a:noFill/>
          <a:ln w="9525">
            <a:noFill/>
            <a:miter lim="800000"/>
            <a:headEnd/>
            <a:tailEnd/>
          </a:ln>
        </p:spPr>
      </p:pic>
      <p:pic>
        <p:nvPicPr>
          <p:cNvPr id="3078" name="Picture 8" descr="cu-logo-72x72.jpg"/>
          <p:cNvPicPr>
            <a:picLocks noChangeAspect="1"/>
          </p:cNvPicPr>
          <p:nvPr/>
        </p:nvPicPr>
        <p:blipFill>
          <a:blip r:embed="rId4" cstate="print"/>
          <a:srcRect/>
          <a:stretch>
            <a:fillRect/>
          </a:stretch>
        </p:blipFill>
        <p:spPr bwMode="auto">
          <a:xfrm>
            <a:off x="8458200" y="0"/>
            <a:ext cx="685800" cy="685800"/>
          </a:xfrm>
          <a:prstGeom prst="rect">
            <a:avLst/>
          </a:prstGeom>
          <a:noFill/>
          <a:ln w="9525">
            <a:noFill/>
            <a:miter lim="800000"/>
            <a:headEnd/>
            <a:tailEnd/>
          </a:ln>
        </p:spPr>
      </p:pic>
      <p:sp>
        <p:nvSpPr>
          <p:cNvPr id="3079" name="TextBox 6"/>
          <p:cNvSpPr txBox="1">
            <a:spLocks noChangeArrowheads="1"/>
          </p:cNvSpPr>
          <p:nvPr/>
        </p:nvSpPr>
        <p:spPr bwMode="auto">
          <a:xfrm rot="-3372032">
            <a:off x="100806" y="4055269"/>
            <a:ext cx="2987675" cy="369888"/>
          </a:xfrm>
          <a:prstGeom prst="rect">
            <a:avLst/>
          </a:prstGeom>
          <a:noFill/>
          <a:ln w="9525">
            <a:noFill/>
            <a:miter lim="800000"/>
            <a:headEnd/>
            <a:tailEnd/>
          </a:ln>
        </p:spPr>
        <p:txBody>
          <a:bodyPr>
            <a:spAutoFit/>
          </a:bodyPr>
          <a:lstStyle/>
          <a:p>
            <a:r>
              <a:rPr lang="en-US" i="1" dirty="0">
                <a:solidFill>
                  <a:srgbClr val="C00000"/>
                </a:solidFill>
              </a:rPr>
              <a:t>Longitudinal Wave</a:t>
            </a:r>
          </a:p>
        </p:txBody>
      </p:sp>
      <p:sp>
        <p:nvSpPr>
          <p:cNvPr id="8" name="Rectangle 7"/>
          <p:cNvSpPr/>
          <p:nvPr/>
        </p:nvSpPr>
        <p:spPr>
          <a:xfrm>
            <a:off x="0" y="6627168"/>
            <a:ext cx="822661" cy="230832"/>
          </a:xfrm>
          <a:prstGeom prst="rect">
            <a:avLst/>
          </a:prstGeom>
        </p:spPr>
        <p:txBody>
          <a:bodyPr wrap="none">
            <a:spAutoFit/>
          </a:bodyPr>
          <a:lstStyle/>
          <a:p>
            <a:pPr lvl="0"/>
            <a:r>
              <a:rPr lang="en-US" sz="900" dirty="0" smtClean="0">
                <a:solidFill>
                  <a:prstClr val="black"/>
                </a:solidFill>
                <a:latin typeface="Lucida Handwriting" pitchFamily="66" charset="0"/>
              </a:rPr>
              <a:t>R. </a:t>
            </a:r>
            <a:r>
              <a:rPr lang="en-US" sz="900" dirty="0" err="1" smtClean="0">
                <a:solidFill>
                  <a:prstClr val="black"/>
                </a:solidFill>
                <a:latin typeface="Lucida Handwriting" pitchFamily="66" charset="0"/>
              </a:rPr>
              <a:t>Fonash</a:t>
            </a:r>
            <a:endParaRPr lang="en-US" sz="900" dirty="0">
              <a:solidFill>
                <a:prstClr val="black"/>
              </a:solidFill>
              <a:latin typeface="Lucida Handwriting" pitchFamily="66" charset="0"/>
            </a:endParaRPr>
          </a:p>
        </p:txBody>
      </p:sp>
    </p:spTree>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sz="3200" dirty="0" smtClean="0">
                <a:solidFill>
                  <a:schemeClr val="accent6">
                    <a:lumMod val="50000"/>
                  </a:schemeClr>
                </a:solidFill>
              </a:rPr>
              <a:t>Longitudinal Amplitude</a:t>
            </a:r>
            <a:endParaRPr lang="en-US" sz="3200" dirty="0">
              <a:solidFill>
                <a:schemeClr val="accent6">
                  <a:lumMod val="50000"/>
                </a:schemeClr>
              </a:solidFill>
            </a:endParaRPr>
          </a:p>
        </p:txBody>
      </p:sp>
      <p:sp>
        <p:nvSpPr>
          <p:cNvPr id="5123" name="Rectangle 2"/>
          <p:cNvSpPr>
            <a:spLocks noChangeArrowheads="1"/>
          </p:cNvSpPr>
          <p:nvPr/>
        </p:nvSpPr>
        <p:spPr bwMode="auto">
          <a:xfrm>
            <a:off x="609600" y="1524000"/>
            <a:ext cx="9372600" cy="1108075"/>
          </a:xfrm>
          <a:prstGeom prst="rect">
            <a:avLst/>
          </a:prstGeom>
          <a:noFill/>
          <a:ln w="9525">
            <a:noFill/>
            <a:miter lim="800000"/>
            <a:headEnd/>
            <a:tailEnd/>
          </a:ln>
        </p:spPr>
        <p:txBody>
          <a:bodyPr>
            <a:spAutoFit/>
          </a:bodyPr>
          <a:lstStyle/>
          <a:p>
            <a:r>
              <a:rPr lang="en-US" sz="2400" dirty="0">
                <a:latin typeface="Book Antiqua" pitchFamily="18" charset="0"/>
              </a:rPr>
              <a:t>The amplitude of a longitudinal wave is the thickness of the        compression.</a:t>
            </a:r>
          </a:p>
          <a:p>
            <a:r>
              <a:rPr lang="en-US" dirty="0">
                <a:latin typeface="Book Antiqua" pitchFamily="18" charset="0"/>
              </a:rPr>
              <a:t>	</a:t>
            </a:r>
          </a:p>
        </p:txBody>
      </p:sp>
      <p:pic>
        <p:nvPicPr>
          <p:cNvPr id="5124" name="Picture 3" descr="Longitudinal-Wave-bigamp.GIF"/>
          <p:cNvPicPr>
            <a:picLocks noChangeAspect="1"/>
          </p:cNvPicPr>
          <p:nvPr/>
        </p:nvPicPr>
        <p:blipFill>
          <a:blip r:embed="rId2" cstate="print"/>
          <a:srcRect/>
          <a:stretch>
            <a:fillRect/>
          </a:stretch>
        </p:blipFill>
        <p:spPr bwMode="auto">
          <a:xfrm>
            <a:off x="1362075" y="2362200"/>
            <a:ext cx="6419850" cy="2133600"/>
          </a:xfrm>
          <a:prstGeom prst="rect">
            <a:avLst/>
          </a:prstGeom>
          <a:noFill/>
          <a:ln w="9525">
            <a:noFill/>
            <a:miter lim="800000"/>
            <a:headEnd/>
            <a:tailEnd/>
          </a:ln>
        </p:spPr>
      </p:pic>
      <p:pic>
        <p:nvPicPr>
          <p:cNvPr id="5125" name="Picture 4" descr="Longitudinal-Wavesmallamp.GIF"/>
          <p:cNvPicPr>
            <a:picLocks noChangeAspect="1"/>
          </p:cNvPicPr>
          <p:nvPr/>
        </p:nvPicPr>
        <p:blipFill>
          <a:blip r:embed="rId3" cstate="print"/>
          <a:srcRect/>
          <a:stretch>
            <a:fillRect/>
          </a:stretch>
        </p:blipFill>
        <p:spPr bwMode="auto">
          <a:xfrm>
            <a:off x="1524000" y="4267200"/>
            <a:ext cx="6419850" cy="2133600"/>
          </a:xfrm>
          <a:prstGeom prst="rect">
            <a:avLst/>
          </a:prstGeom>
          <a:noFill/>
          <a:ln w="9525">
            <a:noFill/>
            <a:miter lim="800000"/>
            <a:headEnd/>
            <a:tailEnd/>
          </a:ln>
        </p:spPr>
      </p:pic>
      <p:pic>
        <p:nvPicPr>
          <p:cNvPr id="5126" name="Picture 5" descr="cu-logo-72x72.jpg"/>
          <p:cNvPicPr>
            <a:picLocks noChangeAspect="1"/>
          </p:cNvPicPr>
          <p:nvPr/>
        </p:nvPicPr>
        <p:blipFill>
          <a:blip r:embed="rId4" cstate="print"/>
          <a:srcRect/>
          <a:stretch>
            <a:fillRect/>
          </a:stretch>
        </p:blipFill>
        <p:spPr bwMode="auto">
          <a:xfrm>
            <a:off x="8458200" y="0"/>
            <a:ext cx="685800" cy="685800"/>
          </a:xfrm>
          <a:prstGeom prst="rect">
            <a:avLst/>
          </a:prstGeom>
          <a:noFill/>
          <a:ln w="9525">
            <a:noFill/>
            <a:miter lim="800000"/>
            <a:headEnd/>
            <a:tailEnd/>
          </a:ln>
        </p:spPr>
      </p:pic>
      <p:sp>
        <p:nvSpPr>
          <p:cNvPr id="5127" name="TextBox 6"/>
          <p:cNvSpPr txBox="1">
            <a:spLocks noChangeArrowheads="1"/>
          </p:cNvSpPr>
          <p:nvPr/>
        </p:nvSpPr>
        <p:spPr bwMode="auto">
          <a:xfrm>
            <a:off x="4191000" y="2819400"/>
            <a:ext cx="1755775" cy="369888"/>
          </a:xfrm>
          <a:prstGeom prst="rect">
            <a:avLst/>
          </a:prstGeom>
          <a:noFill/>
          <a:ln w="9525">
            <a:noFill/>
            <a:miter lim="800000"/>
            <a:headEnd/>
            <a:tailEnd/>
          </a:ln>
        </p:spPr>
        <p:txBody>
          <a:bodyPr wrap="none">
            <a:spAutoFit/>
          </a:bodyPr>
          <a:lstStyle/>
          <a:p>
            <a:r>
              <a:rPr lang="en-US" b="1" dirty="0">
                <a:latin typeface="Book Antiqua" pitchFamily="18" charset="0"/>
              </a:rPr>
              <a:t>Large Amplitude</a:t>
            </a:r>
          </a:p>
        </p:txBody>
      </p:sp>
      <p:sp>
        <p:nvSpPr>
          <p:cNvPr id="8" name="Rectangle 7"/>
          <p:cNvSpPr/>
          <p:nvPr/>
        </p:nvSpPr>
        <p:spPr>
          <a:xfrm>
            <a:off x="0" y="6627168"/>
            <a:ext cx="822661" cy="230832"/>
          </a:xfrm>
          <a:prstGeom prst="rect">
            <a:avLst/>
          </a:prstGeom>
        </p:spPr>
        <p:txBody>
          <a:bodyPr wrap="none">
            <a:spAutoFit/>
          </a:bodyPr>
          <a:lstStyle/>
          <a:p>
            <a:pPr lvl="0"/>
            <a:r>
              <a:rPr lang="en-US" sz="900" dirty="0" smtClean="0">
                <a:solidFill>
                  <a:prstClr val="black"/>
                </a:solidFill>
                <a:latin typeface="Lucida Handwriting" pitchFamily="66" charset="0"/>
              </a:rPr>
              <a:t>R. </a:t>
            </a:r>
            <a:r>
              <a:rPr lang="en-US" sz="900" dirty="0" err="1" smtClean="0">
                <a:solidFill>
                  <a:prstClr val="black"/>
                </a:solidFill>
                <a:latin typeface="Lucida Handwriting" pitchFamily="66" charset="0"/>
              </a:rPr>
              <a:t>Fonash</a:t>
            </a:r>
            <a:endParaRPr lang="en-US" sz="900" dirty="0">
              <a:solidFill>
                <a:prstClr val="black"/>
              </a:solidFill>
              <a:latin typeface="Lucida Handwriting" pitchFamily="66" charset="0"/>
            </a:endParaRPr>
          </a:p>
        </p:txBody>
      </p:sp>
    </p:spTree>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pPr eaLnBrk="1" fontAlgn="auto" hangingPunct="1">
              <a:spcAft>
                <a:spcPts val="0"/>
              </a:spcAft>
              <a:defRPr/>
            </a:pPr>
            <a:r>
              <a:rPr lang="en-US" sz="4400" dirty="0" smtClean="0">
                <a:solidFill>
                  <a:schemeClr val="accent6">
                    <a:lumMod val="50000"/>
                  </a:schemeClr>
                </a:solidFill>
              </a:rPr>
              <a:t>Wave Frequency</a:t>
            </a:r>
            <a:endParaRPr lang="en-US" dirty="0"/>
          </a:p>
        </p:txBody>
      </p:sp>
      <p:sp>
        <p:nvSpPr>
          <p:cNvPr id="3" name="TextBox 2"/>
          <p:cNvSpPr txBox="1"/>
          <p:nvPr/>
        </p:nvSpPr>
        <p:spPr>
          <a:xfrm>
            <a:off x="304800" y="1066800"/>
            <a:ext cx="8305800" cy="5539978"/>
          </a:xfrm>
          <a:prstGeom prst="rect">
            <a:avLst/>
          </a:prstGeom>
          <a:noFill/>
        </p:spPr>
        <p:txBody>
          <a:bodyPr>
            <a:spAutoFit/>
          </a:bodyPr>
          <a:lstStyle/>
          <a:p>
            <a:pPr fontAlgn="auto">
              <a:spcBef>
                <a:spcPts val="0"/>
              </a:spcBef>
              <a:spcAft>
                <a:spcPts val="0"/>
              </a:spcAft>
              <a:defRPr/>
            </a:pPr>
            <a:r>
              <a:rPr lang="en-US" sz="2400" dirty="0">
                <a:latin typeface="+mn-lt"/>
              </a:rPr>
              <a:t>The frequency is the rate at which waves pass a certain point.</a:t>
            </a:r>
          </a:p>
          <a:p>
            <a:pPr fontAlgn="auto">
              <a:spcBef>
                <a:spcPts val="0"/>
              </a:spcBef>
              <a:spcAft>
                <a:spcPts val="0"/>
              </a:spcAft>
              <a:defRPr/>
            </a:pPr>
            <a:endParaRPr lang="en-US" sz="2400" dirty="0">
              <a:latin typeface="+mn-lt"/>
            </a:endParaRPr>
          </a:p>
          <a:p>
            <a:pPr fontAlgn="auto">
              <a:spcBef>
                <a:spcPts val="0"/>
              </a:spcBef>
              <a:spcAft>
                <a:spcPts val="0"/>
              </a:spcAft>
              <a:defRPr/>
            </a:pPr>
            <a:r>
              <a:rPr lang="en-US" sz="2400" dirty="0">
                <a:latin typeface="+mn-lt"/>
              </a:rPr>
              <a:t>The frequency is the number of waves </a:t>
            </a:r>
            <a:endParaRPr lang="en-US" sz="2400" dirty="0" smtClean="0">
              <a:latin typeface="+mn-lt"/>
            </a:endParaRPr>
          </a:p>
          <a:p>
            <a:pPr fontAlgn="auto">
              <a:spcBef>
                <a:spcPts val="0"/>
              </a:spcBef>
              <a:spcAft>
                <a:spcPts val="0"/>
              </a:spcAft>
              <a:defRPr/>
            </a:pPr>
            <a:r>
              <a:rPr lang="en-US" sz="2400" dirty="0" smtClean="0">
                <a:latin typeface="+mn-lt"/>
              </a:rPr>
              <a:t>which </a:t>
            </a:r>
            <a:r>
              <a:rPr lang="en-US" sz="2400" dirty="0">
                <a:latin typeface="+mn-lt"/>
              </a:rPr>
              <a:t>travel past in one second.  Its </a:t>
            </a:r>
            <a:endParaRPr lang="en-US" sz="2400" dirty="0" smtClean="0">
              <a:latin typeface="+mn-lt"/>
            </a:endParaRPr>
          </a:p>
          <a:p>
            <a:pPr fontAlgn="auto">
              <a:spcBef>
                <a:spcPts val="0"/>
              </a:spcBef>
              <a:spcAft>
                <a:spcPts val="0"/>
              </a:spcAft>
              <a:defRPr/>
            </a:pPr>
            <a:r>
              <a:rPr lang="en-US" sz="2400" dirty="0" smtClean="0">
                <a:latin typeface="+mn-lt"/>
              </a:rPr>
              <a:t>symbol </a:t>
            </a:r>
            <a:r>
              <a:rPr lang="en-US" sz="2400" dirty="0">
                <a:latin typeface="+mn-lt"/>
              </a:rPr>
              <a:t>is (f) and the unit for frequency </a:t>
            </a:r>
            <a:endParaRPr lang="en-US" sz="2400" dirty="0" smtClean="0">
              <a:latin typeface="+mn-lt"/>
            </a:endParaRPr>
          </a:p>
          <a:p>
            <a:pPr fontAlgn="auto">
              <a:spcBef>
                <a:spcPts val="0"/>
              </a:spcBef>
              <a:spcAft>
                <a:spcPts val="0"/>
              </a:spcAft>
              <a:defRPr/>
            </a:pPr>
            <a:r>
              <a:rPr lang="en-US" sz="2400" dirty="0" smtClean="0">
                <a:latin typeface="+mn-lt"/>
              </a:rPr>
              <a:t>is </a:t>
            </a:r>
            <a:r>
              <a:rPr lang="en-US" sz="2400" dirty="0">
                <a:latin typeface="+mn-lt"/>
              </a:rPr>
              <a:t>the </a:t>
            </a:r>
            <a:r>
              <a:rPr lang="en-US" sz="2400" dirty="0">
                <a:solidFill>
                  <a:srgbClr val="C00000"/>
                </a:solidFill>
                <a:latin typeface="+mn-lt"/>
              </a:rPr>
              <a:t>Hertz</a:t>
            </a:r>
            <a:r>
              <a:rPr lang="en-US" sz="2400" dirty="0">
                <a:latin typeface="+mn-lt"/>
              </a:rPr>
              <a:t> (</a:t>
            </a:r>
            <a:r>
              <a:rPr lang="en-US" sz="2400" dirty="0" err="1">
                <a:solidFill>
                  <a:srgbClr val="C00000"/>
                </a:solidFill>
                <a:latin typeface="+mn-lt"/>
              </a:rPr>
              <a:t>hz</a:t>
            </a:r>
            <a:r>
              <a:rPr lang="en-US" sz="2400" dirty="0">
                <a:latin typeface="+mn-lt"/>
              </a:rPr>
              <a:t>)</a:t>
            </a:r>
          </a:p>
          <a:p>
            <a:pPr fontAlgn="auto">
              <a:spcBef>
                <a:spcPts val="0"/>
              </a:spcBef>
              <a:spcAft>
                <a:spcPts val="0"/>
              </a:spcAft>
              <a:defRPr/>
            </a:pPr>
            <a:endParaRPr lang="en-US" sz="2400" dirty="0">
              <a:latin typeface="+mn-lt"/>
            </a:endParaRPr>
          </a:p>
          <a:p>
            <a:pPr fontAlgn="auto">
              <a:spcBef>
                <a:spcPts val="0"/>
              </a:spcBef>
              <a:spcAft>
                <a:spcPts val="0"/>
              </a:spcAft>
              <a:defRPr/>
            </a:pPr>
            <a:r>
              <a:rPr lang="en-US" sz="2400" dirty="0">
                <a:latin typeface="+mn-lt"/>
              </a:rPr>
              <a:t>Frequency is also called:  </a:t>
            </a:r>
            <a:r>
              <a:rPr lang="en-US" sz="2400" dirty="0">
                <a:solidFill>
                  <a:schemeClr val="accent4">
                    <a:lumMod val="50000"/>
                  </a:schemeClr>
                </a:solidFill>
                <a:latin typeface="+mn-lt"/>
              </a:rPr>
              <a:t>cycles per second</a:t>
            </a:r>
          </a:p>
          <a:p>
            <a:pPr fontAlgn="auto">
              <a:spcBef>
                <a:spcPts val="0"/>
              </a:spcBef>
              <a:spcAft>
                <a:spcPts val="0"/>
              </a:spcAft>
              <a:defRPr/>
            </a:pPr>
            <a:endParaRPr lang="en-US" sz="2400" dirty="0">
              <a:solidFill>
                <a:schemeClr val="accent4">
                  <a:lumMod val="50000"/>
                </a:schemeClr>
              </a:solidFill>
              <a:latin typeface="+mn-lt"/>
            </a:endParaRPr>
          </a:p>
          <a:p>
            <a:pPr fontAlgn="auto">
              <a:spcBef>
                <a:spcPts val="0"/>
              </a:spcBef>
              <a:spcAft>
                <a:spcPts val="0"/>
              </a:spcAft>
              <a:defRPr/>
            </a:pPr>
            <a:r>
              <a:rPr lang="en-US" sz="2400" dirty="0">
                <a:latin typeface="+mn-lt"/>
              </a:rPr>
              <a:t>The time to complete one full wave cycle is called the </a:t>
            </a:r>
            <a:r>
              <a:rPr lang="en-US" sz="2400" dirty="0">
                <a:solidFill>
                  <a:srgbClr val="C00000"/>
                </a:solidFill>
                <a:latin typeface="+mn-lt"/>
              </a:rPr>
              <a:t>Period</a:t>
            </a:r>
            <a:r>
              <a:rPr lang="en-US" sz="2400" dirty="0">
                <a:latin typeface="+mn-lt"/>
              </a:rPr>
              <a:t>.  Its symbol is (T) and its unit is seconds (s).</a:t>
            </a:r>
          </a:p>
          <a:p>
            <a:pPr fontAlgn="auto">
              <a:spcBef>
                <a:spcPts val="0"/>
              </a:spcBef>
              <a:spcAft>
                <a:spcPts val="0"/>
              </a:spcAft>
              <a:defRPr/>
            </a:pPr>
            <a:endParaRPr lang="en-US" sz="2400" dirty="0">
              <a:latin typeface="+mn-lt"/>
            </a:endParaRPr>
          </a:p>
          <a:p>
            <a:pPr fontAlgn="auto">
              <a:spcBef>
                <a:spcPts val="0"/>
              </a:spcBef>
              <a:spcAft>
                <a:spcPts val="0"/>
              </a:spcAft>
              <a:defRPr/>
            </a:pPr>
            <a:r>
              <a:rPr lang="en-US" sz="2400" dirty="0">
                <a:solidFill>
                  <a:srgbClr val="7030A0"/>
                </a:solidFill>
                <a:latin typeface="+mn-lt"/>
              </a:rPr>
              <a:t>Remember:    </a:t>
            </a:r>
            <a:r>
              <a:rPr lang="en-US" sz="2400" b="1" dirty="0">
                <a:latin typeface="+mn-lt"/>
              </a:rPr>
              <a:t>T=1/f</a:t>
            </a:r>
            <a:r>
              <a:rPr lang="en-US" sz="2400" dirty="0">
                <a:latin typeface="+mn-lt"/>
              </a:rPr>
              <a:t>    and   </a:t>
            </a:r>
            <a:r>
              <a:rPr lang="en-US" sz="2400" b="1" dirty="0">
                <a:latin typeface="+mn-lt"/>
              </a:rPr>
              <a:t>f=1/T</a:t>
            </a:r>
            <a:r>
              <a:rPr lang="en-US" dirty="0">
                <a:latin typeface="+mn-lt"/>
              </a:rPr>
              <a:t>       so, if you know one, you can</a:t>
            </a:r>
          </a:p>
          <a:p>
            <a:pPr fontAlgn="auto">
              <a:spcBef>
                <a:spcPts val="0"/>
              </a:spcBef>
              <a:spcAft>
                <a:spcPts val="0"/>
              </a:spcAft>
              <a:defRPr/>
            </a:pPr>
            <a:r>
              <a:rPr lang="en-US" dirty="0">
                <a:latin typeface="+mn-lt"/>
              </a:rPr>
              <a:t>					    compute the other.</a:t>
            </a:r>
          </a:p>
        </p:txBody>
      </p:sp>
      <p:pic>
        <p:nvPicPr>
          <p:cNvPr id="7172" name="Picture 3" descr="cu-logo-72x72.jpg"/>
          <p:cNvPicPr>
            <a:picLocks noChangeAspect="1"/>
          </p:cNvPicPr>
          <p:nvPr/>
        </p:nvPicPr>
        <p:blipFill>
          <a:blip r:embed="rId2" cstate="print"/>
          <a:srcRect/>
          <a:stretch>
            <a:fillRect/>
          </a:stretch>
        </p:blipFill>
        <p:spPr bwMode="auto">
          <a:xfrm>
            <a:off x="8458200" y="0"/>
            <a:ext cx="685800" cy="685800"/>
          </a:xfrm>
          <a:prstGeom prst="rect">
            <a:avLst/>
          </a:prstGeom>
          <a:noFill/>
          <a:ln w="9525">
            <a:noFill/>
            <a:miter lim="800000"/>
            <a:headEnd/>
            <a:tailEnd/>
          </a:ln>
        </p:spPr>
      </p:pic>
      <p:sp>
        <p:nvSpPr>
          <p:cNvPr id="5" name="Rectangle 4"/>
          <p:cNvSpPr/>
          <p:nvPr/>
        </p:nvSpPr>
        <p:spPr>
          <a:xfrm>
            <a:off x="0" y="6627168"/>
            <a:ext cx="822661" cy="230832"/>
          </a:xfrm>
          <a:prstGeom prst="rect">
            <a:avLst/>
          </a:prstGeom>
        </p:spPr>
        <p:txBody>
          <a:bodyPr wrap="none">
            <a:spAutoFit/>
          </a:bodyPr>
          <a:lstStyle/>
          <a:p>
            <a:pPr lvl="0"/>
            <a:r>
              <a:rPr lang="en-US" sz="900" dirty="0" smtClean="0">
                <a:solidFill>
                  <a:prstClr val="black"/>
                </a:solidFill>
                <a:latin typeface="Lucida Handwriting" pitchFamily="66" charset="0"/>
              </a:rPr>
              <a:t>R. </a:t>
            </a:r>
            <a:r>
              <a:rPr lang="en-US" sz="900" dirty="0" err="1" smtClean="0">
                <a:solidFill>
                  <a:prstClr val="black"/>
                </a:solidFill>
                <a:latin typeface="Lucida Handwriting" pitchFamily="66" charset="0"/>
              </a:rPr>
              <a:t>Fonash</a:t>
            </a:r>
            <a:endParaRPr lang="en-US" sz="900" dirty="0">
              <a:solidFill>
                <a:prstClr val="black"/>
              </a:solidFill>
              <a:latin typeface="Lucida Handwriting" pitchFamily="66" charset="0"/>
            </a:endParaRPr>
          </a:p>
        </p:txBody>
      </p:sp>
      <p:pic>
        <p:nvPicPr>
          <p:cNvPr id="6" name="Picture 5" descr="u11l2a2.gif"/>
          <p:cNvPicPr>
            <a:picLocks noChangeAspect="1"/>
          </p:cNvPicPr>
          <p:nvPr/>
        </p:nvPicPr>
        <p:blipFill>
          <a:blip r:embed="rId3" cstate="print"/>
          <a:stretch>
            <a:fillRect/>
          </a:stretch>
        </p:blipFill>
        <p:spPr>
          <a:xfrm>
            <a:off x="6248400" y="1676400"/>
            <a:ext cx="2667000" cy="2200275"/>
          </a:xfrm>
          <a:prstGeom prst="rect">
            <a:avLst/>
          </a:prstGeom>
        </p:spPr>
      </p:pic>
    </p:spTree>
  </p:cSld>
  <p:clrMapOvr>
    <a:masterClrMapping/>
  </p:clrMapOvr>
  <p:transition>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sz="4000" dirty="0" smtClean="0">
                <a:solidFill>
                  <a:schemeClr val="accent6">
                    <a:lumMod val="50000"/>
                  </a:schemeClr>
                </a:solidFill>
              </a:rPr>
              <a:t>Wave Speed</a:t>
            </a:r>
            <a:endParaRPr lang="en-US" dirty="0"/>
          </a:p>
        </p:txBody>
      </p:sp>
      <p:sp>
        <p:nvSpPr>
          <p:cNvPr id="8195" name="TextBox 2"/>
          <p:cNvSpPr txBox="1">
            <a:spLocks noChangeArrowheads="1"/>
          </p:cNvSpPr>
          <p:nvPr/>
        </p:nvSpPr>
        <p:spPr bwMode="auto">
          <a:xfrm>
            <a:off x="609600" y="1752600"/>
            <a:ext cx="7391400" cy="5970588"/>
          </a:xfrm>
          <a:prstGeom prst="rect">
            <a:avLst/>
          </a:prstGeom>
          <a:noFill/>
          <a:ln w="9525">
            <a:noFill/>
            <a:miter lim="800000"/>
            <a:headEnd/>
            <a:tailEnd/>
          </a:ln>
        </p:spPr>
        <p:txBody>
          <a:bodyPr>
            <a:spAutoFit/>
          </a:bodyPr>
          <a:lstStyle/>
          <a:p>
            <a:r>
              <a:rPr lang="en-US" sz="2400" dirty="0">
                <a:latin typeface="Book Antiqua" pitchFamily="18" charset="0"/>
              </a:rPr>
              <a:t>When waves travel, they can move at different speeds.</a:t>
            </a:r>
          </a:p>
          <a:p>
            <a:endParaRPr lang="en-US" sz="2400" dirty="0">
              <a:latin typeface="Book Antiqua" pitchFamily="18" charset="0"/>
            </a:endParaRPr>
          </a:p>
          <a:p>
            <a:r>
              <a:rPr lang="en-US" sz="2400" dirty="0">
                <a:latin typeface="Book Antiqua" pitchFamily="18" charset="0"/>
              </a:rPr>
              <a:t>The speed that a wave travels is given by </a:t>
            </a:r>
          </a:p>
          <a:p>
            <a:r>
              <a:rPr lang="en-US" sz="2400" dirty="0">
                <a:latin typeface="Book Antiqua" pitchFamily="18" charset="0"/>
              </a:rPr>
              <a:t>the mathematical equation:</a:t>
            </a:r>
          </a:p>
          <a:p>
            <a:endParaRPr lang="en-US" sz="2400" dirty="0">
              <a:latin typeface="Book Antiqua" pitchFamily="18" charset="0"/>
            </a:endParaRPr>
          </a:p>
          <a:p>
            <a:r>
              <a:rPr lang="en-US" sz="2400" dirty="0">
                <a:latin typeface="Book Antiqua" pitchFamily="18" charset="0"/>
              </a:rPr>
              <a:t>This means that the speed (velocity) of a wave is the product of the frequency and the wavelength.</a:t>
            </a:r>
          </a:p>
          <a:p>
            <a:endParaRPr lang="en-US" sz="2400" dirty="0">
              <a:latin typeface="Book Antiqua" pitchFamily="18" charset="0"/>
            </a:endParaRPr>
          </a:p>
          <a:p>
            <a:r>
              <a:rPr lang="en-US" u="sng" dirty="0">
                <a:solidFill>
                  <a:srgbClr val="00B050"/>
                </a:solidFill>
                <a:latin typeface="Book Antiqua" pitchFamily="18" charset="0"/>
              </a:rPr>
              <a:t>Practice</a:t>
            </a:r>
            <a:r>
              <a:rPr lang="en-US" dirty="0">
                <a:solidFill>
                  <a:srgbClr val="00B050"/>
                </a:solidFill>
                <a:latin typeface="Book Antiqua" pitchFamily="18" charset="0"/>
              </a:rPr>
              <a:t> </a:t>
            </a:r>
            <a:r>
              <a:rPr lang="en-US" u="sng" dirty="0">
                <a:solidFill>
                  <a:srgbClr val="00B050"/>
                </a:solidFill>
                <a:latin typeface="Book Antiqua" pitchFamily="18" charset="0"/>
              </a:rPr>
              <a:t>problem</a:t>
            </a:r>
            <a:r>
              <a:rPr lang="en-US" dirty="0">
                <a:solidFill>
                  <a:srgbClr val="00B050"/>
                </a:solidFill>
                <a:latin typeface="Book Antiqua" pitchFamily="18" charset="0"/>
              </a:rPr>
              <a:t>:         </a:t>
            </a:r>
            <a:r>
              <a:rPr lang="en-US" sz="2200" dirty="0">
                <a:latin typeface="Book Antiqua" pitchFamily="18" charset="0"/>
              </a:rPr>
              <a:t>A wave begins in a stadium.  The spectators wave their arms every time the wave comes around – every </a:t>
            </a:r>
            <a:r>
              <a:rPr lang="en-US" sz="2200" dirty="0" smtClean="0">
                <a:latin typeface="Book Antiqua" pitchFamily="18" charset="0"/>
              </a:rPr>
              <a:t>10 </a:t>
            </a:r>
            <a:r>
              <a:rPr lang="en-US" sz="2200" dirty="0">
                <a:latin typeface="Book Antiqua" pitchFamily="18" charset="0"/>
              </a:rPr>
              <a:t>seconds.  The perimeter of the stadium is </a:t>
            </a:r>
            <a:r>
              <a:rPr lang="en-US" sz="2200" dirty="0" smtClean="0">
                <a:latin typeface="Book Antiqua" pitchFamily="18" charset="0"/>
              </a:rPr>
              <a:t>20 </a:t>
            </a:r>
            <a:r>
              <a:rPr lang="en-US" sz="2200" dirty="0">
                <a:latin typeface="Book Antiqua" pitchFamily="18" charset="0"/>
              </a:rPr>
              <a:t>meters.  How fast does the wave travel around the stadium?  </a:t>
            </a:r>
            <a:r>
              <a:rPr lang="en-US" sz="1600" dirty="0">
                <a:solidFill>
                  <a:srgbClr val="0070C0"/>
                </a:solidFill>
                <a:latin typeface="Book Antiqua" pitchFamily="18" charset="0"/>
              </a:rPr>
              <a:t>Let’s work together to solve this . . . . </a:t>
            </a:r>
          </a:p>
          <a:p>
            <a:endParaRPr lang="en-US" dirty="0">
              <a:latin typeface="Book Antiqua" pitchFamily="18" charset="0"/>
            </a:endParaRPr>
          </a:p>
          <a:p>
            <a:endParaRPr lang="en-US" dirty="0">
              <a:latin typeface="Book Antiqua" pitchFamily="18" charset="0"/>
            </a:endParaRPr>
          </a:p>
          <a:p>
            <a:endParaRPr lang="en-US" dirty="0">
              <a:latin typeface="Book Antiqua" pitchFamily="18" charset="0"/>
            </a:endParaRPr>
          </a:p>
        </p:txBody>
      </p:sp>
      <p:sp>
        <p:nvSpPr>
          <p:cNvPr id="8196" name="TextBox 3"/>
          <p:cNvSpPr txBox="1">
            <a:spLocks noChangeArrowheads="1"/>
          </p:cNvSpPr>
          <p:nvPr/>
        </p:nvSpPr>
        <p:spPr bwMode="auto">
          <a:xfrm>
            <a:off x="5105400" y="3200400"/>
            <a:ext cx="2667000" cy="769938"/>
          </a:xfrm>
          <a:prstGeom prst="rect">
            <a:avLst/>
          </a:prstGeom>
          <a:noFill/>
          <a:ln w="9525">
            <a:noFill/>
            <a:miter lim="800000"/>
            <a:headEnd/>
            <a:tailEnd/>
          </a:ln>
        </p:spPr>
        <p:txBody>
          <a:bodyPr>
            <a:spAutoFit/>
          </a:bodyPr>
          <a:lstStyle/>
          <a:p>
            <a:r>
              <a:rPr lang="en-US" sz="4400" i="1">
                <a:solidFill>
                  <a:srgbClr val="C00000"/>
                </a:solidFill>
                <a:latin typeface="Book Antiqua" pitchFamily="18" charset="0"/>
              </a:rPr>
              <a:t>v</a:t>
            </a:r>
            <a:r>
              <a:rPr lang="en-US" sz="4400">
                <a:solidFill>
                  <a:srgbClr val="C00000"/>
                </a:solidFill>
                <a:latin typeface="Book Antiqua" pitchFamily="18" charset="0"/>
              </a:rPr>
              <a:t> = f </a:t>
            </a:r>
            <a:r>
              <a:rPr lang="el-GR" sz="4400">
                <a:solidFill>
                  <a:srgbClr val="C00000"/>
                </a:solidFill>
                <a:latin typeface="Times New Roman" pitchFamily="18" charset="0"/>
              </a:rPr>
              <a:t>•</a:t>
            </a:r>
            <a:r>
              <a:rPr lang="en-US" sz="4400">
                <a:solidFill>
                  <a:srgbClr val="C00000"/>
                </a:solidFill>
                <a:latin typeface="Book Antiqua" pitchFamily="18" charset="0"/>
              </a:rPr>
              <a:t> </a:t>
            </a:r>
            <a:r>
              <a:rPr lang="el-GR" sz="4400">
                <a:solidFill>
                  <a:srgbClr val="C00000"/>
                </a:solidFill>
                <a:latin typeface="Times New Roman" pitchFamily="18" charset="0"/>
              </a:rPr>
              <a:t>λ</a:t>
            </a:r>
            <a:endParaRPr lang="en-US" sz="4400">
              <a:solidFill>
                <a:srgbClr val="C00000"/>
              </a:solidFill>
              <a:latin typeface="Book Antiqua" pitchFamily="18" charset="0"/>
            </a:endParaRPr>
          </a:p>
        </p:txBody>
      </p:sp>
      <p:pic>
        <p:nvPicPr>
          <p:cNvPr id="8197" name="Picture 4" descr="cu-logo-72x72.jpg"/>
          <p:cNvPicPr>
            <a:picLocks noChangeAspect="1"/>
          </p:cNvPicPr>
          <p:nvPr/>
        </p:nvPicPr>
        <p:blipFill>
          <a:blip r:embed="rId2" cstate="print"/>
          <a:srcRect/>
          <a:stretch>
            <a:fillRect/>
          </a:stretch>
        </p:blipFill>
        <p:spPr bwMode="auto">
          <a:xfrm>
            <a:off x="8458200" y="0"/>
            <a:ext cx="685800" cy="685800"/>
          </a:xfrm>
          <a:prstGeom prst="rect">
            <a:avLst/>
          </a:prstGeom>
          <a:noFill/>
          <a:ln w="9525">
            <a:noFill/>
            <a:miter lim="800000"/>
            <a:headEnd/>
            <a:tailEnd/>
          </a:ln>
        </p:spPr>
      </p:pic>
      <p:sp>
        <p:nvSpPr>
          <p:cNvPr id="6" name="Rectangle 5"/>
          <p:cNvSpPr/>
          <p:nvPr/>
        </p:nvSpPr>
        <p:spPr>
          <a:xfrm>
            <a:off x="0" y="6627168"/>
            <a:ext cx="822661" cy="230832"/>
          </a:xfrm>
          <a:prstGeom prst="rect">
            <a:avLst/>
          </a:prstGeom>
        </p:spPr>
        <p:txBody>
          <a:bodyPr wrap="none">
            <a:spAutoFit/>
          </a:bodyPr>
          <a:lstStyle/>
          <a:p>
            <a:pPr lvl="0"/>
            <a:r>
              <a:rPr lang="en-US" sz="900" dirty="0" smtClean="0">
                <a:solidFill>
                  <a:prstClr val="black"/>
                </a:solidFill>
                <a:latin typeface="Lucida Handwriting" pitchFamily="66" charset="0"/>
              </a:rPr>
              <a:t>R. </a:t>
            </a:r>
            <a:r>
              <a:rPr lang="en-US" sz="900" dirty="0" err="1" smtClean="0">
                <a:solidFill>
                  <a:prstClr val="black"/>
                </a:solidFill>
                <a:latin typeface="Lucida Handwriting" pitchFamily="66" charset="0"/>
              </a:rPr>
              <a:t>Fonash</a:t>
            </a:r>
            <a:endParaRPr lang="en-US" sz="900" dirty="0">
              <a:solidFill>
                <a:prstClr val="black"/>
              </a:solidFill>
              <a:latin typeface="Lucida Handwriting" pitchFamily="66"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hangingPunct="1">
              <a:defRPr/>
            </a:pPr>
            <a:r>
              <a:rPr lang="en-US" dirty="0" smtClean="0">
                <a:solidFill>
                  <a:srgbClr val="7030A0"/>
                </a:solidFill>
              </a:rPr>
              <a:t>Waves in Detail . . . </a:t>
            </a:r>
            <a:r>
              <a:rPr lang="en-US" dirty="0" smtClean="0">
                <a:solidFill>
                  <a:schemeClr val="accent2">
                    <a:lumMod val="50000"/>
                  </a:schemeClr>
                </a:solidFill>
              </a:rPr>
              <a:t>REFLECTION</a:t>
            </a:r>
            <a:endParaRPr lang="en-US" dirty="0">
              <a:solidFill>
                <a:schemeClr val="accent2">
                  <a:lumMod val="50000"/>
                </a:schemeClr>
              </a:solidFill>
            </a:endParaRPr>
          </a:p>
        </p:txBody>
      </p:sp>
      <p:sp>
        <p:nvSpPr>
          <p:cNvPr id="9219" name="Content Placeholder 2"/>
          <p:cNvSpPr>
            <a:spLocks noGrp="1"/>
          </p:cNvSpPr>
          <p:nvPr>
            <p:ph idx="1"/>
          </p:nvPr>
        </p:nvSpPr>
        <p:spPr/>
        <p:txBody>
          <a:bodyPr/>
          <a:lstStyle/>
          <a:p>
            <a:pPr eaLnBrk="1" hangingPunct="1">
              <a:buFont typeface="Wingdings 2" pitchFamily="18" charset="2"/>
              <a:buNone/>
            </a:pPr>
            <a:r>
              <a:rPr lang="en-US" u="sng" dirty="0" smtClean="0"/>
              <a:t>All</a:t>
            </a:r>
            <a:r>
              <a:rPr lang="en-US" dirty="0" smtClean="0"/>
              <a:t> waves – both Transverse and Longitudinal, will </a:t>
            </a:r>
            <a:r>
              <a:rPr lang="en-US" dirty="0" smtClean="0">
                <a:solidFill>
                  <a:srgbClr val="C00000"/>
                </a:solidFill>
              </a:rPr>
              <a:t>REFLECT</a:t>
            </a:r>
            <a:r>
              <a:rPr lang="en-US" dirty="0" smtClean="0"/>
              <a:t> when the reach a hard surface.</a:t>
            </a:r>
          </a:p>
          <a:p>
            <a:pPr eaLnBrk="1" hangingPunct="1"/>
            <a:endParaRPr lang="en-US" dirty="0" smtClean="0"/>
          </a:p>
          <a:p>
            <a:pPr lvl="1" eaLnBrk="1" hangingPunct="1"/>
            <a:r>
              <a:rPr lang="en-US" dirty="0" smtClean="0"/>
              <a:t>Sound waves are called Echoes</a:t>
            </a:r>
          </a:p>
          <a:p>
            <a:pPr lvl="1" eaLnBrk="1" hangingPunct="1"/>
            <a:r>
              <a:rPr lang="en-US" dirty="0" smtClean="0"/>
              <a:t>Light waves are called Reflections</a:t>
            </a:r>
          </a:p>
          <a:p>
            <a:pPr lvl="1" eaLnBrk="1" hangingPunct="1"/>
            <a:endParaRPr lang="en-US" dirty="0" smtClean="0"/>
          </a:p>
          <a:p>
            <a:pPr lvl="1" eaLnBrk="1" hangingPunct="1">
              <a:buFont typeface="Wingdings 2" pitchFamily="18" charset="2"/>
              <a:buNone/>
            </a:pPr>
            <a:r>
              <a:rPr lang="en-US" dirty="0" smtClean="0"/>
              <a:t>Remember that since light waves (transverse) “flip” or invert, we see them in the mirror as being backward.</a:t>
            </a:r>
          </a:p>
          <a:p>
            <a:pPr lvl="1" eaLnBrk="1" hangingPunct="1">
              <a:buFont typeface="Wingdings 2" pitchFamily="18" charset="2"/>
              <a:buNone/>
            </a:pPr>
            <a:r>
              <a:rPr lang="en-US" dirty="0" smtClean="0"/>
              <a:t>Since sound waves (longitudinal) do not “flip” to either side but bounce straight back, we hear them just as we produced them – echoes.</a:t>
            </a:r>
          </a:p>
          <a:p>
            <a:pPr lvl="1" eaLnBrk="1" hangingPunct="1">
              <a:buFont typeface="Wingdings 2" pitchFamily="18" charset="2"/>
              <a:buNone/>
            </a:pPr>
            <a:r>
              <a:rPr lang="en-US" dirty="0" smtClean="0"/>
              <a:t>	</a:t>
            </a:r>
          </a:p>
        </p:txBody>
      </p:sp>
      <p:pic>
        <p:nvPicPr>
          <p:cNvPr id="9220" name="Picture 3" descr="cu-logo-72x72.jpg"/>
          <p:cNvPicPr>
            <a:picLocks noChangeAspect="1"/>
          </p:cNvPicPr>
          <p:nvPr/>
        </p:nvPicPr>
        <p:blipFill>
          <a:blip r:embed="rId2" cstate="print"/>
          <a:srcRect/>
          <a:stretch>
            <a:fillRect/>
          </a:stretch>
        </p:blipFill>
        <p:spPr bwMode="auto">
          <a:xfrm>
            <a:off x="8458200" y="0"/>
            <a:ext cx="685800" cy="685800"/>
          </a:xfrm>
          <a:prstGeom prst="rect">
            <a:avLst/>
          </a:prstGeom>
          <a:noFill/>
          <a:ln w="9525">
            <a:noFill/>
            <a:miter lim="800000"/>
            <a:headEnd/>
            <a:tailEnd/>
          </a:ln>
        </p:spPr>
      </p:pic>
      <p:sp>
        <p:nvSpPr>
          <p:cNvPr id="5" name="Rectangle 4"/>
          <p:cNvSpPr/>
          <p:nvPr/>
        </p:nvSpPr>
        <p:spPr>
          <a:xfrm>
            <a:off x="0" y="6627168"/>
            <a:ext cx="822661" cy="230832"/>
          </a:xfrm>
          <a:prstGeom prst="rect">
            <a:avLst/>
          </a:prstGeom>
        </p:spPr>
        <p:txBody>
          <a:bodyPr wrap="none">
            <a:spAutoFit/>
          </a:bodyPr>
          <a:lstStyle/>
          <a:p>
            <a:pPr lvl="0"/>
            <a:r>
              <a:rPr lang="en-US" sz="900" dirty="0" smtClean="0">
                <a:solidFill>
                  <a:prstClr val="black"/>
                </a:solidFill>
                <a:latin typeface="Lucida Handwriting" pitchFamily="66" charset="0"/>
              </a:rPr>
              <a:t>R. </a:t>
            </a:r>
            <a:r>
              <a:rPr lang="en-US" sz="900" dirty="0" err="1" smtClean="0">
                <a:solidFill>
                  <a:prstClr val="black"/>
                </a:solidFill>
                <a:latin typeface="Lucida Handwriting" pitchFamily="66" charset="0"/>
              </a:rPr>
              <a:t>Fonash</a:t>
            </a:r>
            <a:endParaRPr lang="en-US" sz="900" dirty="0">
              <a:solidFill>
                <a:prstClr val="black"/>
              </a:solidFill>
              <a:latin typeface="Lucida Handwriting" pitchFamily="66"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1868</TotalTime>
  <Words>2198</Words>
  <Application>Microsoft Office PowerPoint</Application>
  <PresentationFormat>On-screen Show (4:3)</PresentationFormat>
  <Paragraphs>293</Paragraphs>
  <Slides>39</Slides>
  <Notes>0</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Apex</vt:lpstr>
      <vt:lpstr>Waves</vt:lpstr>
      <vt:lpstr>WAVES</vt:lpstr>
      <vt:lpstr>Transverse Waves</vt:lpstr>
      <vt:lpstr>Longitudinal Waves</vt:lpstr>
      <vt:lpstr>Wavelength</vt:lpstr>
      <vt:lpstr>Longitudinal Amplitude</vt:lpstr>
      <vt:lpstr>Wave Frequency</vt:lpstr>
      <vt:lpstr>Wave Speed</vt:lpstr>
      <vt:lpstr>Waves in Detail . . . REFLECTION</vt:lpstr>
      <vt:lpstr>Absorption</vt:lpstr>
      <vt:lpstr>Interference</vt:lpstr>
      <vt:lpstr>Interference</vt:lpstr>
      <vt:lpstr>Standing Waves</vt:lpstr>
      <vt:lpstr>Waves in Detail . . . REFRACTION</vt:lpstr>
      <vt:lpstr>REFRACTION continued . . . </vt:lpstr>
      <vt:lpstr>REFRACTION Continued . . . </vt:lpstr>
      <vt:lpstr>REFRACTION of LIGHT</vt:lpstr>
      <vt:lpstr>REFRACTION of LIGHT</vt:lpstr>
      <vt:lpstr>White Light</vt:lpstr>
      <vt:lpstr>Slide 20</vt:lpstr>
      <vt:lpstr>Why is the sky BLUE?</vt:lpstr>
      <vt:lpstr>Why do we see the colors we see?</vt:lpstr>
      <vt:lpstr>Primary Colors</vt:lpstr>
      <vt:lpstr>Sound Waves</vt:lpstr>
      <vt:lpstr>Sound = Longitudinal Wave</vt:lpstr>
      <vt:lpstr>Speakers</vt:lpstr>
      <vt:lpstr>Sound Levels - Decibels</vt:lpstr>
      <vt:lpstr>Speed of Sound</vt:lpstr>
      <vt:lpstr>Doppler Effect</vt:lpstr>
      <vt:lpstr>Doppler Effect</vt:lpstr>
      <vt:lpstr>Doppler Effect</vt:lpstr>
      <vt:lpstr>Doppler Effect</vt:lpstr>
      <vt:lpstr>Electromagnetic Waves</vt:lpstr>
      <vt:lpstr>E/M Waves</vt:lpstr>
      <vt:lpstr>E/M Spectrum</vt:lpstr>
      <vt:lpstr>E/M Spectrum</vt:lpstr>
      <vt:lpstr>E/M Spectrum</vt:lpstr>
      <vt:lpstr>Slide 38</vt:lpstr>
      <vt:lpstr>C O L O R !</vt:lpstr>
    </vt:vector>
  </TitlesOfParts>
  <Company>Chester Upland School District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Sound Waves</dc:title>
  <dc:creator>default</dc:creator>
  <cp:lastModifiedBy>default</cp:lastModifiedBy>
  <cp:revision>136</cp:revision>
  <dcterms:created xsi:type="dcterms:W3CDTF">2011-05-02T15:30:15Z</dcterms:created>
  <dcterms:modified xsi:type="dcterms:W3CDTF">2011-05-18T14:52:34Z</dcterms:modified>
</cp:coreProperties>
</file>