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3BA9A5E-5E2B-41FF-9792-5DD170D585A3}" type="datetimeFigureOut">
              <a:rPr lang="en-US" smtClean="0"/>
              <a:pPr/>
              <a:t>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6C743-FF0A-4AB7-B026-1189B7D8A77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BA9A5E-5E2B-41FF-9792-5DD170D585A3}" type="datetimeFigureOut">
              <a:rPr lang="en-US" smtClean="0"/>
              <a:pPr/>
              <a:t>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6C743-FF0A-4AB7-B026-1189B7D8A77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BA9A5E-5E2B-41FF-9792-5DD170D585A3}" type="datetimeFigureOut">
              <a:rPr lang="en-US" smtClean="0"/>
              <a:pPr/>
              <a:t>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6C743-FF0A-4AB7-B026-1189B7D8A77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BA9A5E-5E2B-41FF-9792-5DD170D585A3}" type="datetimeFigureOut">
              <a:rPr lang="en-US" smtClean="0"/>
              <a:pPr/>
              <a:t>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6C743-FF0A-4AB7-B026-1189B7D8A77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BA9A5E-5E2B-41FF-9792-5DD170D585A3}" type="datetimeFigureOut">
              <a:rPr lang="en-US" smtClean="0"/>
              <a:pPr/>
              <a:t>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E6C743-FF0A-4AB7-B026-1189B7D8A77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3BA9A5E-5E2B-41FF-9792-5DD170D585A3}" type="datetimeFigureOut">
              <a:rPr lang="en-US" smtClean="0"/>
              <a:pPr/>
              <a:t>2/10/2011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E6C743-FF0A-4AB7-B026-1189B7D8A77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3BA9A5E-5E2B-41FF-9792-5DD170D585A3}" type="datetimeFigureOut">
              <a:rPr lang="en-US" smtClean="0"/>
              <a:pPr/>
              <a:t>2/10/2011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E6C743-FF0A-4AB7-B026-1189B7D8A77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3BA9A5E-5E2B-41FF-9792-5DD170D585A3}" type="datetimeFigureOut">
              <a:rPr lang="en-US" smtClean="0"/>
              <a:pPr/>
              <a:t>2/10/2011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E6C743-FF0A-4AB7-B026-1189B7D8A77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BA9A5E-5E2B-41FF-9792-5DD170D585A3}" type="datetimeFigureOut">
              <a:rPr lang="en-US" smtClean="0"/>
              <a:pPr/>
              <a:t>2/10/2011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E6C743-FF0A-4AB7-B026-1189B7D8A77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BA9A5E-5E2B-41FF-9792-5DD170D585A3}" type="datetimeFigureOut">
              <a:rPr lang="en-US" smtClean="0"/>
              <a:pPr/>
              <a:t>2/10/2011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E6C743-FF0A-4AB7-B026-1189B7D8A77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BA9A5E-5E2B-41FF-9792-5DD170D585A3}" type="datetimeFigureOut">
              <a:rPr lang="en-US" smtClean="0"/>
              <a:pPr/>
              <a:t>2/10/2011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E6C743-FF0A-4AB7-B026-1189B7D8A77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BA9A5E-5E2B-41FF-9792-5DD170D585A3}" type="datetimeFigureOut">
              <a:rPr lang="en-US" smtClean="0"/>
              <a:pPr/>
              <a:t>2/10/2011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E6C743-FF0A-4AB7-B026-1189B7D8A77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video" Target="file:///C:\Documents%20and%20Settings\Guest\My%20Documents\My%20Videos\Honda_Ad.avi"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0"/>
            <a:ext cx="7772400" cy="1380194"/>
          </a:xfrm>
        </p:spPr>
        <p:txBody>
          <a:bodyPr>
            <a:noAutofit/>
          </a:bodyPr>
          <a:lstStyle/>
          <a:p>
            <a:r>
              <a:rPr lang="en-US" sz="6600" dirty="0" smtClean="0"/>
              <a:t>Collisions </a:t>
            </a:r>
            <a:br>
              <a:rPr lang="en-US" sz="6600" dirty="0" smtClean="0"/>
            </a:br>
            <a:r>
              <a:rPr lang="en-US" sz="6600" dirty="0" smtClean="0"/>
              <a:t>&amp; </a:t>
            </a:r>
            <a:br>
              <a:rPr lang="en-US" sz="6600" dirty="0" smtClean="0"/>
            </a:br>
            <a:r>
              <a:rPr lang="en-US" sz="6600" dirty="0" smtClean="0"/>
              <a:t>Conservation of Momentum</a:t>
            </a:r>
            <a:endParaRPr lang="en-US" sz="6600" dirty="0"/>
          </a:p>
        </p:txBody>
      </p:sp>
      <p:pic>
        <p:nvPicPr>
          <p:cNvPr id="1027" name="Picture 3" descr="C:\Documents and Settings\Guest\Local Settings\Temporary Internet Files\Content.IE5\F2X2ZQPD\MC900056915[1].wmf"/>
          <p:cNvPicPr>
            <a:picLocks noChangeAspect="1" noChangeArrowheads="1"/>
          </p:cNvPicPr>
          <p:nvPr/>
        </p:nvPicPr>
        <p:blipFill>
          <a:blip r:embed="rId2" cstate="print"/>
          <a:srcRect/>
          <a:stretch>
            <a:fillRect/>
          </a:stretch>
        </p:blipFill>
        <p:spPr bwMode="auto">
          <a:xfrm>
            <a:off x="533400" y="762000"/>
            <a:ext cx="1821485" cy="1078992"/>
          </a:xfrm>
          <a:prstGeom prst="rect">
            <a:avLst/>
          </a:prstGeom>
          <a:noFill/>
        </p:spPr>
      </p:pic>
      <p:pic>
        <p:nvPicPr>
          <p:cNvPr id="1028" name="Picture 4" descr="C:\Documents and Settings\Guest\Local Settings\Temporary Internet Files\Content.IE5\BB4MS8HO\MC900056622[1].wmf"/>
          <p:cNvPicPr>
            <a:picLocks noChangeAspect="1" noChangeArrowheads="1"/>
          </p:cNvPicPr>
          <p:nvPr/>
        </p:nvPicPr>
        <p:blipFill>
          <a:blip r:embed="rId3" cstate="print"/>
          <a:srcRect/>
          <a:stretch>
            <a:fillRect/>
          </a:stretch>
        </p:blipFill>
        <p:spPr bwMode="auto">
          <a:xfrm>
            <a:off x="6705600" y="762000"/>
            <a:ext cx="1804111" cy="143195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There are </a:t>
            </a:r>
            <a:r>
              <a:rPr lang="en-US" sz="3200" dirty="0" smtClean="0">
                <a:solidFill>
                  <a:srgbClr val="00B050"/>
                </a:solidFill>
              </a:rPr>
              <a:t>2 types of collisions </a:t>
            </a:r>
            <a:r>
              <a:rPr lang="en-US" sz="3200" dirty="0" smtClean="0"/>
              <a:t>that can occur :</a:t>
            </a:r>
            <a:endParaRPr lang="en-US" sz="3200" dirty="0"/>
          </a:p>
        </p:txBody>
      </p:sp>
      <p:sp>
        <p:nvSpPr>
          <p:cNvPr id="4" name="TextBox 3"/>
          <p:cNvSpPr txBox="1"/>
          <p:nvPr/>
        </p:nvSpPr>
        <p:spPr>
          <a:xfrm>
            <a:off x="0" y="1752600"/>
            <a:ext cx="8526308" cy="646331"/>
          </a:xfrm>
          <a:prstGeom prst="rect">
            <a:avLst/>
          </a:prstGeom>
          <a:noFill/>
        </p:spPr>
        <p:txBody>
          <a:bodyPr wrap="none" rtlCol="0">
            <a:spAutoFit/>
          </a:bodyPr>
          <a:lstStyle/>
          <a:p>
            <a:r>
              <a:rPr lang="en-US" sz="3600" dirty="0" smtClean="0">
                <a:solidFill>
                  <a:srgbClr val="7030A0"/>
                </a:solidFill>
              </a:rPr>
              <a:t>    Elastic Collisions</a:t>
            </a:r>
            <a:r>
              <a:rPr lang="en-US" sz="3600" dirty="0" smtClean="0"/>
              <a:t>		   </a:t>
            </a:r>
            <a:r>
              <a:rPr lang="en-US" sz="3600" dirty="0" smtClean="0">
                <a:solidFill>
                  <a:srgbClr val="7030A0"/>
                </a:solidFill>
              </a:rPr>
              <a:t>Inelastic Collisions</a:t>
            </a:r>
            <a:endParaRPr lang="en-US" sz="3600" dirty="0">
              <a:solidFill>
                <a:srgbClr val="7030A0"/>
              </a:solidFill>
            </a:endParaRPr>
          </a:p>
        </p:txBody>
      </p:sp>
      <p:sp>
        <p:nvSpPr>
          <p:cNvPr id="5" name="TextBox 4"/>
          <p:cNvSpPr txBox="1"/>
          <p:nvPr/>
        </p:nvSpPr>
        <p:spPr>
          <a:xfrm>
            <a:off x="152400" y="2514600"/>
            <a:ext cx="4191000" cy="923330"/>
          </a:xfrm>
          <a:prstGeom prst="rect">
            <a:avLst/>
          </a:prstGeom>
          <a:noFill/>
        </p:spPr>
        <p:txBody>
          <a:bodyPr wrap="square" rtlCol="0">
            <a:spAutoFit/>
          </a:bodyPr>
          <a:lstStyle/>
          <a:p>
            <a:r>
              <a:rPr lang="en-US" dirty="0" smtClean="0"/>
              <a:t>When two object collide with each other and bounce apart without sticking to each other.</a:t>
            </a:r>
            <a:endParaRPr lang="en-US" dirty="0"/>
          </a:p>
        </p:txBody>
      </p:sp>
      <p:sp>
        <p:nvSpPr>
          <p:cNvPr id="7" name="TextBox 6"/>
          <p:cNvSpPr txBox="1"/>
          <p:nvPr/>
        </p:nvSpPr>
        <p:spPr>
          <a:xfrm>
            <a:off x="4648200" y="2590800"/>
            <a:ext cx="4321055" cy="646331"/>
          </a:xfrm>
          <a:prstGeom prst="rect">
            <a:avLst/>
          </a:prstGeom>
          <a:noFill/>
        </p:spPr>
        <p:txBody>
          <a:bodyPr wrap="square" rtlCol="0">
            <a:spAutoFit/>
          </a:bodyPr>
          <a:lstStyle/>
          <a:p>
            <a:r>
              <a:rPr lang="en-US" dirty="0" smtClean="0"/>
              <a:t>When two objects collide with each other</a:t>
            </a:r>
          </a:p>
          <a:p>
            <a:r>
              <a:rPr lang="en-US" dirty="0" smtClean="0"/>
              <a:t>And stick or stay together after the collision.</a:t>
            </a:r>
            <a:endParaRPr lang="en-US" dirty="0"/>
          </a:p>
        </p:txBody>
      </p:sp>
      <p:pic>
        <p:nvPicPr>
          <p:cNvPr id="2050" name="Picture 2" descr="C:\Documents and Settings\Guest\Local Settings\Temporary Internet Files\Content.IE5\Q5CQ61QJ\MC900363012[1].wmf"/>
          <p:cNvPicPr>
            <a:picLocks noChangeAspect="1" noChangeArrowheads="1"/>
          </p:cNvPicPr>
          <p:nvPr/>
        </p:nvPicPr>
        <p:blipFill>
          <a:blip r:embed="rId2" cstate="print"/>
          <a:srcRect/>
          <a:stretch>
            <a:fillRect/>
          </a:stretch>
        </p:blipFill>
        <p:spPr bwMode="auto">
          <a:xfrm>
            <a:off x="5105400" y="3276600"/>
            <a:ext cx="1832458" cy="1626718"/>
          </a:xfrm>
          <a:prstGeom prst="rect">
            <a:avLst/>
          </a:prstGeom>
          <a:noFill/>
        </p:spPr>
      </p:pic>
      <p:pic>
        <p:nvPicPr>
          <p:cNvPr id="2051" name="Picture 3" descr="C:\Documents and Settings\Guest\Local Settings\Temporary Internet Files\Content.IE5\HMRGA2VQ\MP900387443[1].jpg"/>
          <p:cNvPicPr>
            <a:picLocks noChangeAspect="1" noChangeArrowheads="1"/>
          </p:cNvPicPr>
          <p:nvPr/>
        </p:nvPicPr>
        <p:blipFill>
          <a:blip r:embed="rId3" cstate="print"/>
          <a:srcRect/>
          <a:stretch>
            <a:fillRect/>
          </a:stretch>
        </p:blipFill>
        <p:spPr bwMode="auto">
          <a:xfrm>
            <a:off x="1143000" y="3352800"/>
            <a:ext cx="2057400" cy="1467612"/>
          </a:xfrm>
          <a:prstGeom prst="rect">
            <a:avLst/>
          </a:prstGeom>
          <a:noFill/>
        </p:spPr>
      </p:pic>
      <p:sp>
        <p:nvSpPr>
          <p:cNvPr id="10" name="TextBox 9"/>
          <p:cNvSpPr txBox="1"/>
          <p:nvPr/>
        </p:nvSpPr>
        <p:spPr>
          <a:xfrm>
            <a:off x="4800600" y="5181600"/>
            <a:ext cx="3886200" cy="1200329"/>
          </a:xfrm>
          <a:prstGeom prst="rect">
            <a:avLst/>
          </a:prstGeom>
          <a:noFill/>
        </p:spPr>
        <p:txBody>
          <a:bodyPr wrap="square" rtlCol="0">
            <a:spAutoFit/>
          </a:bodyPr>
          <a:lstStyle/>
          <a:p>
            <a:r>
              <a:rPr lang="en-US" dirty="0" smtClean="0"/>
              <a:t>Think about a baseball colliding with a catcher’s mitt.   After the collision the ball and mitt are still in contact with each other.  This is an inelastic collision.</a:t>
            </a:r>
            <a:endParaRPr lang="en-US" dirty="0"/>
          </a:p>
        </p:txBody>
      </p:sp>
      <p:sp>
        <p:nvSpPr>
          <p:cNvPr id="11" name="TextBox 10"/>
          <p:cNvSpPr txBox="1"/>
          <p:nvPr/>
        </p:nvSpPr>
        <p:spPr>
          <a:xfrm>
            <a:off x="0" y="5181600"/>
            <a:ext cx="4572000" cy="1200329"/>
          </a:xfrm>
          <a:prstGeom prst="rect">
            <a:avLst/>
          </a:prstGeom>
          <a:noFill/>
        </p:spPr>
        <p:txBody>
          <a:bodyPr wrap="square" rtlCol="0">
            <a:spAutoFit/>
          </a:bodyPr>
          <a:lstStyle/>
          <a:p>
            <a:r>
              <a:rPr lang="en-US" dirty="0" smtClean="0"/>
              <a:t>Think about two or more pool balls striking each other.  After the collision, the balls are separate from each other just as they were before the collision.  This is an elastic collision.</a:t>
            </a:r>
            <a:endParaRPr lang="en-US" dirty="0"/>
          </a:p>
        </p:txBody>
      </p:sp>
      <p:cxnSp>
        <p:nvCxnSpPr>
          <p:cNvPr id="13" name="Straight Connector 12"/>
          <p:cNvCxnSpPr/>
          <p:nvPr/>
        </p:nvCxnSpPr>
        <p:spPr>
          <a:xfrm rot="5400000">
            <a:off x="2133600" y="4114800"/>
            <a:ext cx="47244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381000"/>
            <a:ext cx="7924800" cy="6494085"/>
          </a:xfrm>
          <a:prstGeom prst="rect">
            <a:avLst/>
          </a:prstGeom>
          <a:noFill/>
        </p:spPr>
        <p:txBody>
          <a:bodyPr wrap="square" rtlCol="0">
            <a:spAutoFit/>
          </a:bodyPr>
          <a:lstStyle/>
          <a:p>
            <a:pPr algn="ctr"/>
            <a:r>
              <a:rPr lang="en-US" sz="3200" dirty="0" smtClean="0"/>
              <a:t>Most collisions in life are a combination of both </a:t>
            </a:r>
            <a:r>
              <a:rPr lang="en-US" sz="3200" dirty="0" smtClean="0">
                <a:solidFill>
                  <a:srgbClr val="C00000"/>
                </a:solidFill>
              </a:rPr>
              <a:t>Elastic</a:t>
            </a:r>
            <a:r>
              <a:rPr lang="en-US" sz="3200" dirty="0" smtClean="0"/>
              <a:t> and </a:t>
            </a:r>
            <a:r>
              <a:rPr lang="en-US" sz="3200" dirty="0" smtClean="0">
                <a:solidFill>
                  <a:srgbClr val="C00000"/>
                </a:solidFill>
              </a:rPr>
              <a:t>Inelastic</a:t>
            </a:r>
            <a:r>
              <a:rPr lang="en-US" sz="3200" dirty="0" smtClean="0"/>
              <a:t> collisions.  </a:t>
            </a:r>
          </a:p>
          <a:p>
            <a:pPr algn="ctr"/>
            <a:endParaRPr lang="en-US" sz="3200" dirty="0"/>
          </a:p>
          <a:p>
            <a:pPr algn="ctr"/>
            <a:endParaRPr lang="en-US" sz="3200" dirty="0" smtClean="0"/>
          </a:p>
          <a:p>
            <a:endParaRPr lang="en-US" dirty="0"/>
          </a:p>
          <a:p>
            <a:r>
              <a:rPr lang="en-US" dirty="0" smtClean="0"/>
              <a:t>                  Try to put these collisions in one of the following categories:</a:t>
            </a:r>
          </a:p>
          <a:p>
            <a:r>
              <a:rPr lang="en-US" dirty="0"/>
              <a:t>	</a:t>
            </a:r>
            <a:r>
              <a:rPr lang="en-US" dirty="0" smtClean="0"/>
              <a:t>	Elastic</a:t>
            </a:r>
          </a:p>
          <a:p>
            <a:r>
              <a:rPr lang="en-US" dirty="0"/>
              <a:t>	</a:t>
            </a:r>
            <a:r>
              <a:rPr lang="en-US" dirty="0" smtClean="0"/>
              <a:t>	Inelastic</a:t>
            </a:r>
          </a:p>
          <a:p>
            <a:r>
              <a:rPr lang="en-US" dirty="0"/>
              <a:t>	</a:t>
            </a:r>
            <a:r>
              <a:rPr lang="en-US" dirty="0" smtClean="0"/>
              <a:t>	Mixture of both Elastic AND Inelastic</a:t>
            </a:r>
          </a:p>
          <a:p>
            <a:endParaRPr lang="en-US" dirty="0"/>
          </a:p>
          <a:p>
            <a:pPr marL="342900" indent="-342900">
              <a:buAutoNum type="arabicPeriod"/>
            </a:pPr>
            <a:r>
              <a:rPr lang="en-US" dirty="0" smtClean="0"/>
              <a:t>A soccer player’s foot colliding with a soccer ball.    </a:t>
            </a:r>
          </a:p>
          <a:p>
            <a:pPr marL="342900" indent="-342900">
              <a:buAutoNum type="arabicPeriod"/>
            </a:pPr>
            <a:r>
              <a:rPr lang="en-US" dirty="0" smtClean="0"/>
              <a:t>Two cars colliding head-on at high speed.</a:t>
            </a:r>
          </a:p>
          <a:p>
            <a:pPr marL="342900" indent="-342900">
              <a:buAutoNum type="arabicPeriod"/>
            </a:pPr>
            <a:r>
              <a:rPr lang="en-US" dirty="0" smtClean="0"/>
              <a:t>A bowling ball striking the pins.</a:t>
            </a:r>
          </a:p>
          <a:p>
            <a:pPr marL="342900" indent="-342900">
              <a:buAutoNum type="arabicPeriod"/>
            </a:pPr>
            <a:r>
              <a:rPr lang="en-US" dirty="0" smtClean="0"/>
              <a:t>A ball of clay thrown against a concrete wall.</a:t>
            </a:r>
          </a:p>
          <a:p>
            <a:pPr marL="342900" indent="-342900">
              <a:buAutoNum type="arabicPeriod"/>
            </a:pPr>
            <a:r>
              <a:rPr lang="en-US" dirty="0" smtClean="0"/>
              <a:t>A skydiver WITHOUT a parachute  colliding with the ground below.</a:t>
            </a:r>
          </a:p>
          <a:p>
            <a:pPr marL="342900" indent="-342900">
              <a:buAutoNum type="arabicPeriod"/>
            </a:pPr>
            <a:r>
              <a:rPr lang="en-US" dirty="0" smtClean="0"/>
              <a:t>A snowball thrown at a stop sign.</a:t>
            </a:r>
          </a:p>
          <a:p>
            <a:pPr marL="342900" indent="-342900">
              <a:buAutoNum type="arabicPeriod"/>
            </a:pPr>
            <a:r>
              <a:rPr lang="en-US" dirty="0" smtClean="0"/>
              <a:t>A rubber ball thrown against a concrete wall.</a:t>
            </a:r>
          </a:p>
          <a:p>
            <a:pPr marL="342900" indent="-342900">
              <a:buAutoNum type="arabicPeriod"/>
            </a:pPr>
            <a:r>
              <a:rPr lang="en-US" dirty="0" smtClean="0"/>
              <a:t>A football defensive linebacker tackling a running back.</a:t>
            </a:r>
          </a:p>
          <a:p>
            <a:pPr marL="342900" indent="-342900">
              <a:buAutoNum type="arabicPeriod"/>
            </a:pPr>
            <a:endParaRPr lang="en-US" dirty="0" smtClean="0"/>
          </a:p>
          <a:p>
            <a:pPr marL="342900" indent="-342900">
              <a:buAutoNum type="arabicPeriod"/>
            </a:pPr>
            <a:endParaRPr lang="en-US" dirty="0"/>
          </a:p>
        </p:txBody>
      </p:sp>
      <p:sp>
        <p:nvSpPr>
          <p:cNvPr id="5" name="Rectangle 4"/>
          <p:cNvSpPr/>
          <p:nvPr/>
        </p:nvSpPr>
        <p:spPr>
          <a:xfrm>
            <a:off x="1981200" y="297180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981200" y="327660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981200" y="3581400"/>
            <a:ext cx="1524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92362"/>
          </a:xfrm>
        </p:spPr>
        <p:txBody>
          <a:bodyPr>
            <a:normAutofit/>
          </a:bodyPr>
          <a:lstStyle/>
          <a:p>
            <a:r>
              <a:rPr lang="en-US" sz="3600" dirty="0" smtClean="0">
                <a:solidFill>
                  <a:schemeClr val="accent6">
                    <a:lumMod val="50000"/>
                  </a:schemeClr>
                </a:solidFill>
              </a:rPr>
              <a:t>Whether a collision is Elastic or Inelastic, </a:t>
            </a:r>
            <a:r>
              <a:rPr lang="en-US" dirty="0" smtClean="0">
                <a:solidFill>
                  <a:srgbClr val="C00000"/>
                </a:solidFill>
              </a:rPr>
              <a:t>the TOTAL MOMENTUM of the system is CONSERVED</a:t>
            </a:r>
            <a:r>
              <a:rPr lang="en-US" dirty="0" smtClean="0">
                <a:solidFill>
                  <a:schemeClr val="accent6">
                    <a:lumMod val="50000"/>
                  </a:schemeClr>
                </a:solidFill>
              </a:rPr>
              <a:t>.</a:t>
            </a:r>
            <a:endParaRPr lang="en-US" dirty="0">
              <a:solidFill>
                <a:schemeClr val="accent6">
                  <a:lumMod val="50000"/>
                </a:schemeClr>
              </a:solidFill>
            </a:endParaRPr>
          </a:p>
        </p:txBody>
      </p:sp>
      <p:sp>
        <p:nvSpPr>
          <p:cNvPr id="4" name="TextBox 3"/>
          <p:cNvSpPr txBox="1"/>
          <p:nvPr/>
        </p:nvSpPr>
        <p:spPr>
          <a:xfrm>
            <a:off x="228600" y="2819400"/>
            <a:ext cx="8686801" cy="3046988"/>
          </a:xfrm>
          <a:prstGeom prst="rect">
            <a:avLst/>
          </a:prstGeom>
          <a:noFill/>
        </p:spPr>
        <p:txBody>
          <a:bodyPr wrap="square" rtlCol="0">
            <a:spAutoFit/>
          </a:bodyPr>
          <a:lstStyle/>
          <a:p>
            <a:pPr algn="ctr"/>
            <a:r>
              <a:rPr lang="en-US" sz="3200" dirty="0" smtClean="0"/>
              <a:t>This means that the momentum lost by one object will be gained by another.</a:t>
            </a:r>
          </a:p>
          <a:p>
            <a:pPr algn="ctr"/>
            <a:endParaRPr lang="en-US" sz="3200" dirty="0" smtClean="0"/>
          </a:p>
          <a:p>
            <a:pPr algn="ctr"/>
            <a:r>
              <a:rPr lang="en-US" sz="3200" dirty="0" smtClean="0"/>
              <a:t>The TOTAL momentum of the two objects will ALWAYS be the same after the collision as before the collision.</a:t>
            </a:r>
            <a:endParaRPr lang="en-US" sz="3200" dirty="0"/>
          </a:p>
        </p:txBody>
      </p:sp>
      <p:cxnSp>
        <p:nvCxnSpPr>
          <p:cNvPr id="8" name="Straight Connector 7"/>
          <p:cNvCxnSpPr/>
          <p:nvPr/>
        </p:nvCxnSpPr>
        <p:spPr>
          <a:xfrm>
            <a:off x="838200" y="2590800"/>
            <a:ext cx="7239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905000" y="210026"/>
            <a:ext cx="7010400" cy="6647974"/>
          </a:xfrm>
          <a:prstGeom prst="rect">
            <a:avLst/>
          </a:prstGeom>
          <a:noFill/>
        </p:spPr>
        <p:txBody>
          <a:bodyPr wrap="square" rtlCol="0">
            <a:spAutoFit/>
          </a:bodyPr>
          <a:lstStyle/>
          <a:p>
            <a:r>
              <a:rPr lang="en-US" sz="2400" dirty="0" smtClean="0">
                <a:solidFill>
                  <a:schemeClr val="accent3">
                    <a:lumMod val="60000"/>
                    <a:lumOff val="40000"/>
                  </a:schemeClr>
                </a:solidFill>
              </a:rPr>
              <a:t>Consider a game of billiards (pool).  A cue ball with a mass of 0.5kg and moving at 6</a:t>
            </a:r>
            <a:r>
              <a:rPr lang="en-US" sz="2400" baseline="30000" dirty="0" smtClean="0">
                <a:solidFill>
                  <a:schemeClr val="accent3">
                    <a:lumMod val="60000"/>
                    <a:lumOff val="40000"/>
                  </a:schemeClr>
                </a:solidFill>
              </a:rPr>
              <a:t>m</a:t>
            </a:r>
            <a:r>
              <a:rPr lang="en-US" sz="2400" dirty="0" smtClean="0">
                <a:solidFill>
                  <a:schemeClr val="accent3">
                    <a:lumMod val="60000"/>
                    <a:lumOff val="40000"/>
                  </a:schemeClr>
                </a:solidFill>
              </a:rPr>
              <a:t>/</a:t>
            </a:r>
            <a:r>
              <a:rPr lang="en-US" sz="2400" baseline="-25000" dirty="0" smtClean="0">
                <a:solidFill>
                  <a:schemeClr val="accent3">
                    <a:lumMod val="60000"/>
                    <a:lumOff val="40000"/>
                  </a:schemeClr>
                </a:solidFill>
              </a:rPr>
              <a:t>s</a:t>
            </a:r>
            <a:r>
              <a:rPr lang="en-US" sz="2400" dirty="0" smtClean="0">
                <a:solidFill>
                  <a:schemeClr val="accent3">
                    <a:lumMod val="60000"/>
                    <a:lumOff val="40000"/>
                  </a:schemeClr>
                </a:solidFill>
              </a:rPr>
              <a:t> strikes the stationary 8-ball which also with a mass of 0.5kg.</a:t>
            </a:r>
          </a:p>
          <a:p>
            <a:endParaRPr lang="en-US" sz="2400" dirty="0" smtClean="0">
              <a:solidFill>
                <a:schemeClr val="accent3">
                  <a:lumMod val="60000"/>
                  <a:lumOff val="40000"/>
                </a:schemeClr>
              </a:solidFill>
            </a:endParaRPr>
          </a:p>
          <a:p>
            <a:pPr>
              <a:buFontTx/>
              <a:buChar char="-"/>
            </a:pPr>
            <a:r>
              <a:rPr lang="en-US" sz="2400" dirty="0" smtClean="0">
                <a:solidFill>
                  <a:schemeClr val="accent3">
                    <a:lumMod val="60000"/>
                    <a:lumOff val="40000"/>
                  </a:schemeClr>
                </a:solidFill>
              </a:rPr>
              <a:t>With how much momentum did the cue ball collide with the 8-ball?  </a:t>
            </a:r>
            <a:r>
              <a:rPr lang="en-US" sz="2000" dirty="0" smtClean="0">
                <a:solidFill>
                  <a:schemeClr val="accent5">
                    <a:lumMod val="75000"/>
                  </a:schemeClr>
                </a:solidFill>
              </a:rPr>
              <a:t>(This is the cue ball’s initial momentum)</a:t>
            </a:r>
            <a:endParaRPr lang="en-US" sz="2000" dirty="0" smtClean="0">
              <a:solidFill>
                <a:schemeClr val="accent3">
                  <a:lumMod val="60000"/>
                  <a:lumOff val="40000"/>
                </a:schemeClr>
              </a:solidFill>
            </a:endParaRPr>
          </a:p>
          <a:p>
            <a:pPr>
              <a:buFontTx/>
              <a:buChar char="-"/>
            </a:pPr>
            <a:r>
              <a:rPr lang="en-US" sz="2400" dirty="0" smtClean="0">
                <a:solidFill>
                  <a:schemeClr val="accent3">
                    <a:lumMod val="60000"/>
                    <a:lumOff val="40000"/>
                  </a:schemeClr>
                </a:solidFill>
              </a:rPr>
              <a:t>What was the 8-ball’s initial momentum? </a:t>
            </a:r>
            <a:r>
              <a:rPr lang="en-US" sz="2000" dirty="0" smtClean="0">
                <a:solidFill>
                  <a:schemeClr val="accent5">
                    <a:lumMod val="75000"/>
                  </a:schemeClr>
                </a:solidFill>
              </a:rPr>
              <a:t>(Why?)</a:t>
            </a:r>
          </a:p>
          <a:p>
            <a:pPr>
              <a:buFontTx/>
              <a:buChar char="-"/>
            </a:pPr>
            <a:r>
              <a:rPr lang="en-US" sz="2400" dirty="0" smtClean="0">
                <a:solidFill>
                  <a:schemeClr val="accent3">
                    <a:lumMod val="60000"/>
                    <a:lumOff val="40000"/>
                  </a:schemeClr>
                </a:solidFill>
              </a:rPr>
              <a:t>What was the TOTAL Momentum of the two balls? </a:t>
            </a:r>
          </a:p>
          <a:p>
            <a:r>
              <a:rPr lang="en-US" sz="2400" dirty="0">
                <a:solidFill>
                  <a:schemeClr val="accent3">
                    <a:lumMod val="60000"/>
                    <a:lumOff val="40000"/>
                  </a:schemeClr>
                </a:solidFill>
              </a:rPr>
              <a:t> </a:t>
            </a:r>
            <a:r>
              <a:rPr lang="en-US" sz="2400" dirty="0" smtClean="0">
                <a:solidFill>
                  <a:schemeClr val="accent3">
                    <a:lumMod val="60000"/>
                    <a:lumOff val="40000"/>
                  </a:schemeClr>
                </a:solidFill>
              </a:rPr>
              <a:t>                                      </a:t>
            </a:r>
            <a:r>
              <a:rPr lang="en-US" sz="2000" dirty="0" smtClean="0">
                <a:solidFill>
                  <a:schemeClr val="accent5">
                    <a:lumMod val="75000"/>
                  </a:schemeClr>
                </a:solidFill>
              </a:rPr>
              <a:t>(This is called a system)</a:t>
            </a:r>
          </a:p>
          <a:p>
            <a:pPr>
              <a:buFontTx/>
              <a:buChar char="-"/>
            </a:pPr>
            <a:r>
              <a:rPr lang="en-US" sz="2400" dirty="0" smtClean="0">
                <a:solidFill>
                  <a:schemeClr val="accent3">
                    <a:lumMod val="60000"/>
                    <a:lumOff val="40000"/>
                  </a:schemeClr>
                </a:solidFill>
              </a:rPr>
              <a:t>After the collision, the cue ball STOPPED.  What was the cue ball’s final momentum?</a:t>
            </a:r>
          </a:p>
          <a:p>
            <a:pPr>
              <a:buFontTx/>
              <a:buChar char="-"/>
            </a:pPr>
            <a:r>
              <a:rPr lang="en-US" sz="2400" dirty="0" smtClean="0">
                <a:solidFill>
                  <a:schemeClr val="accent3">
                    <a:lumMod val="60000"/>
                    <a:lumOff val="40000"/>
                  </a:schemeClr>
                </a:solidFill>
              </a:rPr>
              <a:t>What happened to the cue ball’s momentum </a:t>
            </a:r>
          </a:p>
          <a:p>
            <a:r>
              <a:rPr lang="en-US" sz="2400" dirty="0">
                <a:solidFill>
                  <a:schemeClr val="accent3">
                    <a:lumMod val="60000"/>
                    <a:lumOff val="40000"/>
                  </a:schemeClr>
                </a:solidFill>
              </a:rPr>
              <a:t>	</a:t>
            </a:r>
            <a:r>
              <a:rPr lang="en-US" sz="2400" dirty="0" smtClean="0">
                <a:solidFill>
                  <a:schemeClr val="accent3">
                    <a:lumMod val="60000"/>
                    <a:lumOff val="40000"/>
                  </a:schemeClr>
                </a:solidFill>
              </a:rPr>
              <a:t>		</a:t>
            </a:r>
            <a:r>
              <a:rPr lang="en-US" sz="2000" dirty="0" smtClean="0">
                <a:solidFill>
                  <a:schemeClr val="accent5">
                    <a:lumMod val="75000"/>
                  </a:schemeClr>
                </a:solidFill>
              </a:rPr>
              <a:t>(Where did it go?)</a:t>
            </a:r>
          </a:p>
          <a:p>
            <a:pPr>
              <a:buFontTx/>
              <a:buChar char="-"/>
            </a:pPr>
            <a:r>
              <a:rPr lang="en-US" sz="2400" dirty="0" smtClean="0">
                <a:solidFill>
                  <a:schemeClr val="accent3">
                    <a:lumMod val="60000"/>
                    <a:lumOff val="40000"/>
                  </a:schemeClr>
                </a:solidFill>
              </a:rPr>
              <a:t>What was the 8-ball’s momentum after the collision?</a:t>
            </a:r>
          </a:p>
          <a:p>
            <a:r>
              <a:rPr lang="en-US" sz="2400" dirty="0">
                <a:solidFill>
                  <a:schemeClr val="accent3">
                    <a:lumMod val="60000"/>
                    <a:lumOff val="40000"/>
                  </a:schemeClr>
                </a:solidFill>
              </a:rPr>
              <a:t>	</a:t>
            </a:r>
            <a:r>
              <a:rPr lang="en-US" sz="2400" dirty="0" smtClean="0">
                <a:solidFill>
                  <a:schemeClr val="accent3">
                    <a:lumMod val="60000"/>
                    <a:lumOff val="40000"/>
                  </a:schemeClr>
                </a:solidFill>
              </a:rPr>
              <a:t>	 	</a:t>
            </a:r>
            <a:r>
              <a:rPr lang="en-US" sz="2000" dirty="0" smtClean="0">
                <a:solidFill>
                  <a:schemeClr val="accent5">
                    <a:lumMod val="75000"/>
                  </a:schemeClr>
                </a:solidFill>
              </a:rPr>
              <a:t>(This is the 8-ball’s final momentum)</a:t>
            </a:r>
          </a:p>
          <a:p>
            <a:pPr>
              <a:buFontTx/>
              <a:buChar char="-"/>
            </a:pPr>
            <a:r>
              <a:rPr lang="en-US" sz="2400" dirty="0" smtClean="0">
                <a:solidFill>
                  <a:schemeClr val="accent3">
                    <a:lumMod val="60000"/>
                    <a:lumOff val="40000"/>
                  </a:schemeClr>
                </a:solidFill>
              </a:rPr>
              <a:t>Based on the 8-ball’s mass, what was its velocity after the collision?</a:t>
            </a:r>
          </a:p>
          <a:p>
            <a:endParaRPr lang="en-US" dirty="0">
              <a:solidFill>
                <a:schemeClr val="accent3">
                  <a:lumMod val="60000"/>
                  <a:lumOff val="40000"/>
                </a:schemeClr>
              </a:solidFill>
            </a:endParaRPr>
          </a:p>
        </p:txBody>
      </p:sp>
      <p:sp>
        <p:nvSpPr>
          <p:cNvPr id="3" name="TextBox 2"/>
          <p:cNvSpPr txBox="1"/>
          <p:nvPr/>
        </p:nvSpPr>
        <p:spPr>
          <a:xfrm rot="19652892">
            <a:off x="9929" y="611740"/>
            <a:ext cx="1882247" cy="584775"/>
          </a:xfrm>
          <a:prstGeom prst="rect">
            <a:avLst/>
          </a:prstGeom>
          <a:noFill/>
        </p:spPr>
        <p:txBody>
          <a:bodyPr wrap="none" rtlCol="0">
            <a:spAutoFit/>
          </a:bodyPr>
          <a:lstStyle/>
          <a:p>
            <a:r>
              <a:rPr lang="en-US" sz="3200" dirty="0" smtClean="0">
                <a:solidFill>
                  <a:srgbClr val="FFC000"/>
                </a:solidFill>
              </a:rPr>
              <a:t>EXAMPLE:</a:t>
            </a:r>
            <a:endParaRPr lang="en-US" sz="3200" dirty="0">
              <a:solidFill>
                <a:srgbClr val="FFC000"/>
              </a:solidFill>
            </a:endParaRPr>
          </a:p>
        </p:txBody>
      </p:sp>
      <p:cxnSp>
        <p:nvCxnSpPr>
          <p:cNvPr id="5" name="Straight Connector 4"/>
          <p:cNvCxnSpPr/>
          <p:nvPr/>
        </p:nvCxnSpPr>
        <p:spPr>
          <a:xfrm>
            <a:off x="1981200" y="1524000"/>
            <a:ext cx="6477000" cy="0"/>
          </a:xfrm>
          <a:prstGeom prst="line">
            <a:avLst/>
          </a:prstGeom>
        </p:spPr>
        <p:style>
          <a:lnRef idx="3">
            <a:schemeClr val="accent2"/>
          </a:lnRef>
          <a:fillRef idx="0">
            <a:schemeClr val="accent2"/>
          </a:fillRef>
          <a:effectRef idx="2">
            <a:schemeClr val="accent2"/>
          </a:effectRef>
          <a:fontRef idx="minor">
            <a:schemeClr val="tx1"/>
          </a:fontRef>
        </p:style>
      </p:cxnSp>
      <p:pic>
        <p:nvPicPr>
          <p:cNvPr id="3074" name="Picture 2" descr="C:\Documents and Settings\Guest\Local Settings\Temporary Internet Files\Content.IE5\BB4MS8HO\MP900177915[1].jpg"/>
          <p:cNvPicPr>
            <a:picLocks noChangeAspect="1" noChangeArrowheads="1"/>
          </p:cNvPicPr>
          <p:nvPr/>
        </p:nvPicPr>
        <p:blipFill>
          <a:blip r:embed="rId2" cstate="print"/>
          <a:srcRect/>
          <a:stretch>
            <a:fillRect/>
          </a:stretch>
        </p:blipFill>
        <p:spPr bwMode="auto">
          <a:xfrm>
            <a:off x="0" y="5257800"/>
            <a:ext cx="1676400" cy="1117600"/>
          </a:xfrm>
          <a:prstGeom prst="rect">
            <a:avLst/>
          </a:prstGeom>
          <a:noFill/>
        </p:spPr>
      </p:pic>
      <p:pic>
        <p:nvPicPr>
          <p:cNvPr id="3075" name="Picture 3" descr="C:\Documents and Settings\Guest\Local Settings\Temporary Internet Files\Content.IE5\HMRGA2VQ\MP900387245[1].jpg"/>
          <p:cNvPicPr>
            <a:picLocks noChangeAspect="1" noChangeArrowheads="1"/>
          </p:cNvPicPr>
          <p:nvPr/>
        </p:nvPicPr>
        <p:blipFill>
          <a:blip r:embed="rId3" cstate="print"/>
          <a:srcRect/>
          <a:stretch>
            <a:fillRect/>
          </a:stretch>
        </p:blipFill>
        <p:spPr bwMode="auto">
          <a:xfrm>
            <a:off x="0" y="1905000"/>
            <a:ext cx="1685544" cy="2362912"/>
          </a:xfrm>
          <a:prstGeom prst="rect">
            <a:avLst/>
          </a:prstGeom>
          <a:noFill/>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228600"/>
            <a:ext cx="4164730" cy="461665"/>
          </a:xfrm>
          <a:prstGeom prst="rect">
            <a:avLst/>
          </a:prstGeom>
          <a:noFill/>
        </p:spPr>
        <p:txBody>
          <a:bodyPr wrap="none" rtlCol="0">
            <a:spAutoFit/>
          </a:bodyPr>
          <a:lstStyle/>
          <a:p>
            <a:r>
              <a:rPr lang="en-US" sz="2400" dirty="0" smtClean="0">
                <a:solidFill>
                  <a:srgbClr val="FFC000"/>
                </a:solidFill>
              </a:rPr>
              <a:t>Let’s consider another example:</a:t>
            </a:r>
          </a:p>
        </p:txBody>
      </p:sp>
      <p:sp>
        <p:nvSpPr>
          <p:cNvPr id="3" name="TextBox 2"/>
          <p:cNvSpPr txBox="1"/>
          <p:nvPr/>
        </p:nvSpPr>
        <p:spPr>
          <a:xfrm flipH="1">
            <a:off x="380999" y="838200"/>
            <a:ext cx="8305800" cy="1200329"/>
          </a:xfrm>
          <a:prstGeom prst="rect">
            <a:avLst/>
          </a:prstGeom>
          <a:noFill/>
        </p:spPr>
        <p:txBody>
          <a:bodyPr wrap="square" rtlCol="0">
            <a:spAutoFit/>
          </a:bodyPr>
          <a:lstStyle/>
          <a:p>
            <a:r>
              <a:rPr lang="en-US" sz="2400" dirty="0" smtClean="0">
                <a:solidFill>
                  <a:schemeClr val="accent2">
                    <a:lumMod val="75000"/>
                  </a:schemeClr>
                </a:solidFill>
              </a:rPr>
              <a:t>A 100kg  defensive lineman  running at 4m/s tackles an 80kg  quarterback standing in the pocket.  After the tackle the lineman slows down to 1m/s.  </a:t>
            </a:r>
            <a:endParaRPr lang="en-US" sz="2400" dirty="0">
              <a:solidFill>
                <a:schemeClr val="accent2">
                  <a:lumMod val="75000"/>
                </a:schemeClr>
              </a:solidFill>
            </a:endParaRPr>
          </a:p>
        </p:txBody>
      </p:sp>
      <p:pic>
        <p:nvPicPr>
          <p:cNvPr id="4099" name="Picture 3" descr="C:\Documents and Settings\Guest\Local Settings\Temporary Internet Files\Content.IE5\F2X2ZQPD\MC900332828[1].wmf"/>
          <p:cNvPicPr>
            <a:picLocks noChangeAspect="1" noChangeArrowheads="1"/>
          </p:cNvPicPr>
          <p:nvPr/>
        </p:nvPicPr>
        <p:blipFill>
          <a:blip r:embed="rId2" cstate="print"/>
          <a:srcRect/>
          <a:stretch>
            <a:fillRect/>
          </a:stretch>
        </p:blipFill>
        <p:spPr bwMode="auto">
          <a:xfrm>
            <a:off x="7543800" y="1905000"/>
            <a:ext cx="1371600" cy="2558858"/>
          </a:xfrm>
          <a:prstGeom prst="rect">
            <a:avLst/>
          </a:prstGeom>
          <a:noFill/>
        </p:spPr>
      </p:pic>
      <p:sp>
        <p:nvSpPr>
          <p:cNvPr id="6" name="Rectangle 5"/>
          <p:cNvSpPr/>
          <p:nvPr/>
        </p:nvSpPr>
        <p:spPr>
          <a:xfrm>
            <a:off x="838200" y="2514600"/>
            <a:ext cx="7315200" cy="4093428"/>
          </a:xfrm>
          <a:prstGeom prst="rect">
            <a:avLst/>
          </a:prstGeom>
        </p:spPr>
        <p:txBody>
          <a:bodyPr wrap="square">
            <a:spAutoFit/>
          </a:bodyPr>
          <a:lstStyle/>
          <a:p>
            <a:pPr>
              <a:buFontTx/>
              <a:buChar char="-"/>
            </a:pPr>
            <a:r>
              <a:rPr lang="en-US" sz="2000" dirty="0" smtClean="0">
                <a:solidFill>
                  <a:schemeClr val="accent3">
                    <a:lumMod val="60000"/>
                    <a:lumOff val="40000"/>
                  </a:schemeClr>
                </a:solidFill>
              </a:rPr>
              <a:t>With how much momentum did the lineman collide with the quarterback?  </a:t>
            </a:r>
            <a:r>
              <a:rPr lang="en-US" sz="2000" dirty="0" smtClean="0">
                <a:solidFill>
                  <a:schemeClr val="accent5">
                    <a:lumMod val="75000"/>
                  </a:schemeClr>
                </a:solidFill>
              </a:rPr>
              <a:t>(This is the lineman’s initial momentum)</a:t>
            </a:r>
            <a:endParaRPr lang="en-US" sz="2000" dirty="0" smtClean="0">
              <a:solidFill>
                <a:schemeClr val="accent3">
                  <a:lumMod val="60000"/>
                  <a:lumOff val="40000"/>
                </a:schemeClr>
              </a:solidFill>
            </a:endParaRPr>
          </a:p>
          <a:p>
            <a:pPr>
              <a:buFontTx/>
              <a:buChar char="-"/>
            </a:pPr>
            <a:r>
              <a:rPr lang="en-US" sz="2000" dirty="0" smtClean="0">
                <a:solidFill>
                  <a:schemeClr val="accent3">
                    <a:lumMod val="60000"/>
                    <a:lumOff val="40000"/>
                  </a:schemeClr>
                </a:solidFill>
              </a:rPr>
              <a:t>What was the quarterback’s initial momentum? </a:t>
            </a:r>
            <a:r>
              <a:rPr lang="en-US" sz="2000" dirty="0" smtClean="0">
                <a:solidFill>
                  <a:schemeClr val="accent5">
                    <a:lumMod val="75000"/>
                  </a:schemeClr>
                </a:solidFill>
              </a:rPr>
              <a:t>(Why?)</a:t>
            </a:r>
          </a:p>
          <a:p>
            <a:pPr>
              <a:buFontTx/>
              <a:buChar char="-"/>
            </a:pPr>
            <a:r>
              <a:rPr lang="en-US" sz="2000" dirty="0" smtClean="0">
                <a:solidFill>
                  <a:schemeClr val="accent3">
                    <a:lumMod val="60000"/>
                    <a:lumOff val="40000"/>
                  </a:schemeClr>
                </a:solidFill>
              </a:rPr>
              <a:t>What was the TOTAL Momentum of the two players? </a:t>
            </a:r>
          </a:p>
          <a:p>
            <a:r>
              <a:rPr lang="en-US" sz="2000" dirty="0" smtClean="0">
                <a:solidFill>
                  <a:schemeClr val="accent3">
                    <a:lumMod val="60000"/>
                    <a:lumOff val="40000"/>
                  </a:schemeClr>
                </a:solidFill>
              </a:rPr>
              <a:t>                                       </a:t>
            </a:r>
            <a:r>
              <a:rPr lang="en-US" sz="2000" dirty="0" smtClean="0">
                <a:solidFill>
                  <a:schemeClr val="accent5">
                    <a:lumMod val="75000"/>
                  </a:schemeClr>
                </a:solidFill>
              </a:rPr>
              <a:t>(This is called a system)</a:t>
            </a:r>
          </a:p>
          <a:p>
            <a:pPr>
              <a:buFontTx/>
              <a:buChar char="-"/>
            </a:pPr>
            <a:r>
              <a:rPr lang="en-US" sz="2000" dirty="0" smtClean="0">
                <a:solidFill>
                  <a:schemeClr val="accent3">
                    <a:lumMod val="60000"/>
                    <a:lumOff val="40000"/>
                  </a:schemeClr>
                </a:solidFill>
              </a:rPr>
              <a:t>After the collision, what was the lineman’s final momentum?</a:t>
            </a:r>
          </a:p>
          <a:p>
            <a:pPr>
              <a:buFontTx/>
              <a:buChar char="-"/>
            </a:pPr>
            <a:r>
              <a:rPr lang="en-US" sz="2000" dirty="0" smtClean="0">
                <a:solidFill>
                  <a:schemeClr val="accent3">
                    <a:lumMod val="60000"/>
                    <a:lumOff val="40000"/>
                  </a:schemeClr>
                </a:solidFill>
              </a:rPr>
              <a:t>What happened to the rest of the lineman’s momentum?</a:t>
            </a:r>
          </a:p>
          <a:p>
            <a:r>
              <a:rPr lang="en-US" sz="2000" dirty="0" smtClean="0">
                <a:solidFill>
                  <a:schemeClr val="accent3">
                    <a:lumMod val="60000"/>
                    <a:lumOff val="40000"/>
                  </a:schemeClr>
                </a:solidFill>
              </a:rPr>
              <a:t>			</a:t>
            </a:r>
            <a:r>
              <a:rPr lang="en-US" sz="2000" dirty="0" smtClean="0">
                <a:solidFill>
                  <a:schemeClr val="accent5">
                    <a:lumMod val="75000"/>
                  </a:schemeClr>
                </a:solidFill>
              </a:rPr>
              <a:t>(Where did it go?)</a:t>
            </a:r>
          </a:p>
          <a:p>
            <a:pPr>
              <a:buFontTx/>
              <a:buChar char="-"/>
            </a:pPr>
            <a:r>
              <a:rPr lang="en-US" sz="2000" dirty="0" smtClean="0">
                <a:solidFill>
                  <a:schemeClr val="accent3">
                    <a:lumMod val="60000"/>
                    <a:lumOff val="40000"/>
                  </a:schemeClr>
                </a:solidFill>
              </a:rPr>
              <a:t>What was the quarterback’s momentum after the collision?</a:t>
            </a:r>
          </a:p>
          <a:p>
            <a:r>
              <a:rPr lang="en-US" sz="2000" dirty="0" smtClean="0">
                <a:solidFill>
                  <a:schemeClr val="accent3">
                    <a:lumMod val="60000"/>
                    <a:lumOff val="40000"/>
                  </a:schemeClr>
                </a:solidFill>
              </a:rPr>
              <a:t>		 	</a:t>
            </a:r>
            <a:r>
              <a:rPr lang="en-US" sz="2000" dirty="0" smtClean="0">
                <a:solidFill>
                  <a:schemeClr val="accent5">
                    <a:lumMod val="75000"/>
                  </a:schemeClr>
                </a:solidFill>
              </a:rPr>
              <a:t>(This is the quarterback’s final momentum)</a:t>
            </a:r>
          </a:p>
          <a:p>
            <a:pPr>
              <a:buFontTx/>
              <a:buChar char="-"/>
            </a:pPr>
            <a:r>
              <a:rPr lang="en-US" sz="2000" dirty="0" smtClean="0">
                <a:solidFill>
                  <a:schemeClr val="accent3">
                    <a:lumMod val="60000"/>
                    <a:lumOff val="40000"/>
                  </a:schemeClr>
                </a:solidFill>
              </a:rPr>
              <a:t>Based on the quarterback’s mass, what was his velocity after the collision?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152400"/>
            <a:ext cx="8262518" cy="1231106"/>
          </a:xfrm>
          <a:prstGeom prst="rect">
            <a:avLst/>
          </a:prstGeom>
          <a:noFill/>
        </p:spPr>
        <p:txBody>
          <a:bodyPr wrap="none" rtlCol="0">
            <a:spAutoFit/>
          </a:bodyPr>
          <a:lstStyle/>
          <a:p>
            <a:pPr algn="ctr"/>
            <a:r>
              <a:rPr lang="en-US" sz="2800" dirty="0" smtClean="0"/>
              <a:t>When you solve Conservation of Momentum problems,</a:t>
            </a:r>
          </a:p>
          <a:p>
            <a:pPr algn="ctr"/>
            <a:r>
              <a:rPr lang="en-US" sz="2800" dirty="0" smtClean="0"/>
              <a:t>It is good to set up a chart like this:</a:t>
            </a:r>
          </a:p>
          <a:p>
            <a:endParaRPr lang="en-US" dirty="0"/>
          </a:p>
        </p:txBody>
      </p:sp>
      <p:sp>
        <p:nvSpPr>
          <p:cNvPr id="3" name="TextBox 2"/>
          <p:cNvSpPr txBox="1"/>
          <p:nvPr/>
        </p:nvSpPr>
        <p:spPr>
          <a:xfrm>
            <a:off x="304800" y="1447800"/>
            <a:ext cx="3432414" cy="584775"/>
          </a:xfrm>
          <a:prstGeom prst="rect">
            <a:avLst/>
          </a:prstGeom>
          <a:noFill/>
        </p:spPr>
        <p:txBody>
          <a:bodyPr wrap="none" rtlCol="0">
            <a:spAutoFit/>
          </a:bodyPr>
          <a:lstStyle/>
          <a:p>
            <a:r>
              <a:rPr lang="en-US" sz="3200" dirty="0" smtClean="0">
                <a:solidFill>
                  <a:schemeClr val="accent3">
                    <a:lumMod val="75000"/>
                  </a:schemeClr>
                </a:solidFill>
              </a:rPr>
              <a:t>Before the Collision</a:t>
            </a:r>
            <a:endParaRPr lang="en-US" sz="3200" dirty="0">
              <a:solidFill>
                <a:schemeClr val="accent3">
                  <a:lumMod val="75000"/>
                </a:schemeClr>
              </a:solidFill>
            </a:endParaRPr>
          </a:p>
        </p:txBody>
      </p:sp>
      <p:sp>
        <p:nvSpPr>
          <p:cNvPr id="4" name="TextBox 3"/>
          <p:cNvSpPr txBox="1"/>
          <p:nvPr/>
        </p:nvSpPr>
        <p:spPr>
          <a:xfrm>
            <a:off x="838200" y="2057400"/>
            <a:ext cx="3308919" cy="2031325"/>
          </a:xfrm>
          <a:prstGeom prst="rect">
            <a:avLst/>
          </a:prstGeom>
          <a:noFill/>
        </p:spPr>
        <p:txBody>
          <a:bodyPr wrap="none" rtlCol="0">
            <a:spAutoFit/>
          </a:bodyPr>
          <a:lstStyle/>
          <a:p>
            <a:r>
              <a:rPr lang="en-US" dirty="0" smtClean="0"/>
              <a:t>Object #1:	p1=m*v</a:t>
            </a:r>
          </a:p>
          <a:p>
            <a:r>
              <a:rPr lang="en-US" dirty="0"/>
              <a:t>	</a:t>
            </a:r>
            <a:r>
              <a:rPr lang="en-US" dirty="0" smtClean="0"/>
              <a:t>	p1=___*____</a:t>
            </a:r>
          </a:p>
          <a:p>
            <a:endParaRPr lang="en-US" dirty="0" smtClean="0"/>
          </a:p>
          <a:p>
            <a:endParaRPr lang="en-US" dirty="0"/>
          </a:p>
          <a:p>
            <a:r>
              <a:rPr lang="en-US" dirty="0" smtClean="0"/>
              <a:t>Object #2:	p2=m*v</a:t>
            </a:r>
          </a:p>
          <a:p>
            <a:r>
              <a:rPr lang="en-US" dirty="0" smtClean="0"/>
              <a:t>		p2=___*____</a:t>
            </a:r>
          </a:p>
          <a:p>
            <a:endParaRPr lang="en-US" dirty="0"/>
          </a:p>
        </p:txBody>
      </p:sp>
      <p:sp>
        <p:nvSpPr>
          <p:cNvPr id="5" name="Rectangle 4"/>
          <p:cNvSpPr/>
          <p:nvPr/>
        </p:nvSpPr>
        <p:spPr>
          <a:xfrm>
            <a:off x="228600" y="4191000"/>
            <a:ext cx="3220946" cy="584775"/>
          </a:xfrm>
          <a:prstGeom prst="rect">
            <a:avLst/>
          </a:prstGeom>
        </p:spPr>
        <p:txBody>
          <a:bodyPr wrap="none">
            <a:spAutoFit/>
          </a:bodyPr>
          <a:lstStyle/>
          <a:p>
            <a:r>
              <a:rPr lang="en-US" sz="3200" dirty="0" smtClean="0">
                <a:solidFill>
                  <a:schemeClr val="accent3">
                    <a:lumMod val="75000"/>
                  </a:schemeClr>
                </a:solidFill>
              </a:rPr>
              <a:t> After the collision</a:t>
            </a:r>
            <a:endParaRPr lang="en-US" sz="3200" dirty="0">
              <a:solidFill>
                <a:schemeClr val="accent3">
                  <a:lumMod val="75000"/>
                </a:schemeClr>
              </a:solidFill>
            </a:endParaRPr>
          </a:p>
        </p:txBody>
      </p:sp>
      <p:sp>
        <p:nvSpPr>
          <p:cNvPr id="6" name="TextBox 5"/>
          <p:cNvSpPr txBox="1"/>
          <p:nvPr/>
        </p:nvSpPr>
        <p:spPr>
          <a:xfrm>
            <a:off x="5867400" y="2895600"/>
            <a:ext cx="2706510" cy="646331"/>
          </a:xfrm>
          <a:prstGeom prst="rect">
            <a:avLst/>
          </a:prstGeom>
          <a:noFill/>
        </p:spPr>
        <p:txBody>
          <a:bodyPr wrap="none" rtlCol="0">
            <a:spAutoFit/>
          </a:bodyPr>
          <a:lstStyle/>
          <a:p>
            <a:r>
              <a:rPr lang="en-US" dirty="0" smtClean="0"/>
              <a:t>TOTAL momentum BEFORE</a:t>
            </a:r>
          </a:p>
          <a:p>
            <a:r>
              <a:rPr lang="en-US" dirty="0" smtClean="0"/>
              <a:t>p=p1+p2</a:t>
            </a:r>
            <a:endParaRPr lang="en-US" dirty="0"/>
          </a:p>
        </p:txBody>
      </p:sp>
      <p:cxnSp>
        <p:nvCxnSpPr>
          <p:cNvPr id="8" name="Straight Connector 7"/>
          <p:cNvCxnSpPr/>
          <p:nvPr/>
        </p:nvCxnSpPr>
        <p:spPr>
          <a:xfrm>
            <a:off x="4572000" y="2362200"/>
            <a:ext cx="121920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0800000" flipV="1">
            <a:off x="4724400" y="3048000"/>
            <a:ext cx="1066800" cy="68580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38200" y="4826675"/>
            <a:ext cx="3308919" cy="2031325"/>
          </a:xfrm>
          <a:prstGeom prst="rect">
            <a:avLst/>
          </a:prstGeom>
          <a:noFill/>
        </p:spPr>
        <p:txBody>
          <a:bodyPr wrap="none" rtlCol="0">
            <a:spAutoFit/>
          </a:bodyPr>
          <a:lstStyle/>
          <a:p>
            <a:r>
              <a:rPr lang="en-US" dirty="0" smtClean="0"/>
              <a:t>Object #1:	p1=m*v</a:t>
            </a:r>
          </a:p>
          <a:p>
            <a:r>
              <a:rPr lang="en-US" dirty="0"/>
              <a:t>	</a:t>
            </a:r>
            <a:r>
              <a:rPr lang="en-US" dirty="0" smtClean="0"/>
              <a:t>	p1=___*____</a:t>
            </a:r>
          </a:p>
          <a:p>
            <a:endParaRPr lang="en-US" dirty="0" smtClean="0"/>
          </a:p>
          <a:p>
            <a:endParaRPr lang="en-US" dirty="0"/>
          </a:p>
          <a:p>
            <a:r>
              <a:rPr lang="en-US" dirty="0" smtClean="0"/>
              <a:t>Object #2:	p2=m*v</a:t>
            </a:r>
          </a:p>
          <a:p>
            <a:r>
              <a:rPr lang="en-US" dirty="0" smtClean="0"/>
              <a:t>		p2=___*____</a:t>
            </a:r>
          </a:p>
          <a:p>
            <a:endParaRPr lang="en-US" dirty="0"/>
          </a:p>
        </p:txBody>
      </p:sp>
      <p:sp>
        <p:nvSpPr>
          <p:cNvPr id="13" name="TextBox 12"/>
          <p:cNvSpPr txBox="1"/>
          <p:nvPr/>
        </p:nvSpPr>
        <p:spPr>
          <a:xfrm>
            <a:off x="5867400" y="5638800"/>
            <a:ext cx="2564292" cy="646331"/>
          </a:xfrm>
          <a:prstGeom prst="rect">
            <a:avLst/>
          </a:prstGeom>
          <a:noFill/>
        </p:spPr>
        <p:txBody>
          <a:bodyPr wrap="none" rtlCol="0">
            <a:spAutoFit/>
          </a:bodyPr>
          <a:lstStyle/>
          <a:p>
            <a:r>
              <a:rPr lang="en-US" dirty="0" smtClean="0"/>
              <a:t>TOTAL momentum AFTER</a:t>
            </a:r>
          </a:p>
          <a:p>
            <a:r>
              <a:rPr lang="en-US" dirty="0" smtClean="0"/>
              <a:t>p=p1+p2</a:t>
            </a:r>
            <a:endParaRPr lang="en-US" dirty="0"/>
          </a:p>
        </p:txBody>
      </p:sp>
      <p:cxnSp>
        <p:nvCxnSpPr>
          <p:cNvPr id="14" name="Straight Connector 13"/>
          <p:cNvCxnSpPr/>
          <p:nvPr/>
        </p:nvCxnSpPr>
        <p:spPr>
          <a:xfrm>
            <a:off x="4572000" y="5105400"/>
            <a:ext cx="1219200" cy="685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flipV="1">
            <a:off x="4724400" y="5791200"/>
            <a:ext cx="1066800" cy="68580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20110244">
            <a:off x="6465606" y="4041187"/>
            <a:ext cx="2372829" cy="830997"/>
          </a:xfrm>
          <a:prstGeom prst="rect">
            <a:avLst/>
          </a:prstGeom>
          <a:noFill/>
        </p:spPr>
        <p:txBody>
          <a:bodyPr wrap="none" rtlCol="0">
            <a:spAutoFit/>
          </a:bodyPr>
          <a:lstStyle/>
          <a:p>
            <a:r>
              <a:rPr lang="en-US" sz="2400" dirty="0" smtClean="0">
                <a:solidFill>
                  <a:schemeClr val="accent2">
                    <a:lumMod val="75000"/>
                  </a:schemeClr>
                </a:solidFill>
              </a:rPr>
              <a:t>These have to be </a:t>
            </a:r>
          </a:p>
          <a:p>
            <a:pPr algn="ctr"/>
            <a:r>
              <a:rPr lang="en-US" sz="2400" dirty="0" smtClean="0">
                <a:solidFill>
                  <a:schemeClr val="accent2">
                    <a:lumMod val="75000"/>
                  </a:schemeClr>
                </a:solidFill>
              </a:rPr>
              <a:t>the SAME !</a:t>
            </a:r>
            <a:endParaRPr lang="en-US" sz="2400" dirty="0">
              <a:solidFill>
                <a:schemeClr val="accent2">
                  <a:lumMod val="75000"/>
                </a:schemeClr>
              </a:solidFill>
            </a:endParaRPr>
          </a:p>
        </p:txBody>
      </p:sp>
      <p:cxnSp>
        <p:nvCxnSpPr>
          <p:cNvPr id="20" name="Straight Arrow Connector 19"/>
          <p:cNvCxnSpPr/>
          <p:nvPr/>
        </p:nvCxnSpPr>
        <p:spPr>
          <a:xfrm rot="16200000" flipV="1">
            <a:off x="6781800" y="3733800"/>
            <a:ext cx="457200" cy="3048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2" name="Straight Arrow Connector 21"/>
          <p:cNvCxnSpPr/>
          <p:nvPr/>
        </p:nvCxnSpPr>
        <p:spPr>
          <a:xfrm rot="5400000">
            <a:off x="6477000" y="5181600"/>
            <a:ext cx="609600" cy="1524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9" name="Straight Connector 28"/>
          <p:cNvCxnSpPr/>
          <p:nvPr/>
        </p:nvCxnSpPr>
        <p:spPr>
          <a:xfrm>
            <a:off x="457200" y="1143000"/>
            <a:ext cx="8382000" cy="0"/>
          </a:xfrm>
          <a:prstGeom prst="line">
            <a:avLst/>
          </a:prstGeom>
        </p:spPr>
        <p:style>
          <a:lnRef idx="1">
            <a:schemeClr val="accent6"/>
          </a:lnRef>
          <a:fillRef idx="0">
            <a:schemeClr val="accent6"/>
          </a:fillRef>
          <a:effectRef idx="0">
            <a:schemeClr val="accent6"/>
          </a:effectRef>
          <a:fontRef idx="minor">
            <a:schemeClr val="tx1"/>
          </a:fontRef>
        </p:style>
      </p:cxn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8800" y="1066800"/>
            <a:ext cx="6781800" cy="1569660"/>
          </a:xfrm>
          <a:prstGeom prst="rect">
            <a:avLst/>
          </a:prstGeom>
          <a:noFill/>
        </p:spPr>
        <p:txBody>
          <a:bodyPr wrap="square" rtlCol="0">
            <a:spAutoFit/>
          </a:bodyPr>
          <a:lstStyle/>
          <a:p>
            <a:r>
              <a:rPr lang="en-US" sz="3200" dirty="0" smtClean="0">
                <a:solidFill>
                  <a:srgbClr val="00B050"/>
                </a:solidFill>
              </a:rPr>
              <a:t>Whenever two or more objects collide, the TOTAL momentum of the objects cannot change !</a:t>
            </a:r>
            <a:endParaRPr lang="en-US" sz="3200" dirty="0">
              <a:solidFill>
                <a:srgbClr val="00B050"/>
              </a:solidFill>
            </a:endParaRPr>
          </a:p>
        </p:txBody>
      </p:sp>
      <p:sp>
        <p:nvSpPr>
          <p:cNvPr id="3" name="TextBox 2"/>
          <p:cNvSpPr txBox="1"/>
          <p:nvPr/>
        </p:nvSpPr>
        <p:spPr>
          <a:xfrm rot="20967137">
            <a:off x="343870" y="440741"/>
            <a:ext cx="2377446" cy="646331"/>
          </a:xfrm>
          <a:prstGeom prst="rect">
            <a:avLst/>
          </a:prstGeom>
          <a:noFill/>
        </p:spPr>
        <p:txBody>
          <a:bodyPr wrap="none" rtlCol="0">
            <a:spAutoFit/>
          </a:bodyPr>
          <a:lstStyle/>
          <a:p>
            <a:r>
              <a:rPr lang="en-US" sz="3600" dirty="0" smtClean="0">
                <a:solidFill>
                  <a:srgbClr val="0070C0"/>
                </a:solidFill>
              </a:rPr>
              <a:t>Remember:</a:t>
            </a:r>
            <a:endParaRPr lang="en-US" sz="3600" dirty="0">
              <a:solidFill>
                <a:srgbClr val="0070C0"/>
              </a:solidFill>
            </a:endParaRPr>
          </a:p>
        </p:txBody>
      </p:sp>
      <p:pic>
        <p:nvPicPr>
          <p:cNvPr id="5" name="Honda_Ad.avi">
            <a:hlinkClick r:id="" action="ppaction://media"/>
          </p:cNvPr>
          <p:cNvPicPr>
            <a:picLocks noRot="1" noChangeAspect="1"/>
          </p:cNvPicPr>
          <p:nvPr>
            <a:videoFile r:link="rId1"/>
          </p:nvPr>
        </p:nvPicPr>
        <p:blipFill>
          <a:blip r:embed="rId3" cstate="print"/>
          <a:stretch>
            <a:fillRect/>
          </a:stretch>
        </p:blipFill>
        <p:spPr>
          <a:xfrm>
            <a:off x="3276600" y="3048000"/>
            <a:ext cx="3048000" cy="2286000"/>
          </a:xfrm>
          <a:prstGeom prst="rect">
            <a:avLst/>
          </a:prstGeom>
        </p:spPr>
      </p:pic>
      <p:sp>
        <p:nvSpPr>
          <p:cNvPr id="6" name="TextBox 5"/>
          <p:cNvSpPr txBox="1"/>
          <p:nvPr/>
        </p:nvSpPr>
        <p:spPr>
          <a:xfrm>
            <a:off x="152401" y="3048000"/>
            <a:ext cx="8381999" cy="3323987"/>
          </a:xfrm>
          <a:prstGeom prst="rect">
            <a:avLst/>
          </a:prstGeom>
          <a:noFill/>
        </p:spPr>
        <p:txBody>
          <a:bodyPr wrap="square" rtlCol="0">
            <a:spAutoFit/>
          </a:bodyPr>
          <a:lstStyle/>
          <a:p>
            <a:r>
              <a:rPr lang="en-US" sz="2800" dirty="0" smtClean="0"/>
              <a:t>Now, the chart will help you remember how you will use Conservation of Momentum to solve problems.</a:t>
            </a:r>
          </a:p>
          <a:p>
            <a:r>
              <a:rPr lang="en-US" sz="2800" dirty="0" smtClean="0"/>
              <a:t>But, here is an easier equation that you can use on a daily basis:</a:t>
            </a:r>
          </a:p>
          <a:p>
            <a:endParaRPr lang="en-US" sz="3200" dirty="0" smtClean="0"/>
          </a:p>
          <a:p>
            <a:r>
              <a:rPr lang="en-US" sz="4000" dirty="0" smtClean="0">
                <a:solidFill>
                  <a:srgbClr val="FFFF00"/>
                </a:solidFill>
              </a:rPr>
              <a:t>m1*v1</a:t>
            </a:r>
            <a:r>
              <a:rPr lang="en-US" sz="4000" baseline="-25000" dirty="0" smtClean="0">
                <a:solidFill>
                  <a:srgbClr val="FFFF00"/>
                </a:solidFill>
              </a:rPr>
              <a:t>i</a:t>
            </a:r>
            <a:r>
              <a:rPr lang="en-US" sz="4000" dirty="0" smtClean="0">
                <a:solidFill>
                  <a:srgbClr val="FFFF00"/>
                </a:solidFill>
              </a:rPr>
              <a:t> + m2*v2</a:t>
            </a:r>
            <a:r>
              <a:rPr lang="en-US" sz="4000" baseline="-25000" dirty="0" smtClean="0">
                <a:solidFill>
                  <a:srgbClr val="FFFF00"/>
                </a:solidFill>
              </a:rPr>
              <a:t>i</a:t>
            </a:r>
            <a:r>
              <a:rPr lang="en-US" sz="4000" dirty="0" smtClean="0">
                <a:solidFill>
                  <a:srgbClr val="FFFF00"/>
                </a:solidFill>
              </a:rPr>
              <a:t> = m1*v1</a:t>
            </a:r>
            <a:r>
              <a:rPr lang="en-US" sz="4000" baseline="-25000" dirty="0" smtClean="0">
                <a:solidFill>
                  <a:srgbClr val="FFFF00"/>
                </a:solidFill>
              </a:rPr>
              <a:t>f</a:t>
            </a:r>
            <a:r>
              <a:rPr lang="en-US" sz="4000" dirty="0" smtClean="0">
                <a:solidFill>
                  <a:srgbClr val="FFFF00"/>
                </a:solidFill>
              </a:rPr>
              <a:t> + m2*v2</a:t>
            </a:r>
            <a:r>
              <a:rPr lang="en-US" sz="4000" baseline="-25000" dirty="0" smtClean="0">
                <a:solidFill>
                  <a:srgbClr val="FFFF00"/>
                </a:solidFill>
              </a:rPr>
              <a:t>f</a:t>
            </a:r>
          </a:p>
          <a:p>
            <a:endParaRPr 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838200"/>
            <a:ext cx="8229600" cy="5632311"/>
          </a:xfrm>
          <a:prstGeom prst="rect">
            <a:avLst/>
          </a:prstGeom>
          <a:noFill/>
        </p:spPr>
        <p:txBody>
          <a:bodyPr wrap="square" rtlCol="0">
            <a:spAutoFit/>
          </a:bodyPr>
          <a:lstStyle/>
          <a:p>
            <a:r>
              <a:rPr lang="en-US" sz="2400" dirty="0" smtClean="0"/>
              <a:t>Try  problems on your own in your notebook:</a:t>
            </a:r>
          </a:p>
          <a:p>
            <a:endParaRPr lang="en-US" sz="2400" dirty="0" smtClean="0"/>
          </a:p>
          <a:p>
            <a:r>
              <a:rPr lang="en-US" sz="2400" dirty="0" smtClean="0"/>
              <a:t>Two objects collide.  Object 1 has a mass of 50kg and is initially traveling at 6m/s.  Object 2 has a mass of 20kg and is initially traveling at 8m/s.  After they collide, object 2 is now traveling at 11m/s.  How fast does object 1 travel after the collision?</a:t>
            </a:r>
          </a:p>
          <a:p>
            <a:endParaRPr lang="en-US" sz="2400" dirty="0" smtClean="0"/>
          </a:p>
          <a:p>
            <a:endParaRPr lang="en-US" sz="2400" dirty="0" smtClean="0"/>
          </a:p>
          <a:p>
            <a:endParaRPr lang="en-US" sz="2400" dirty="0" smtClean="0"/>
          </a:p>
          <a:p>
            <a:r>
              <a:rPr lang="en-US" sz="2400" dirty="0" smtClean="0"/>
              <a:t>An accident investigator analyses a collision of a motorcycle and a car.  He sees that after the collision the motorcycle (mass=550kg) moved at 10m/s and the car(mass=1000kg) moved at 8m/s.  A witness says that before the accident the motorcycle was traveling at 7m/s.  If you are the investigator, how fast do you think the car was traveling BEFORE the accident?</a:t>
            </a:r>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1625</TotalTime>
  <Words>640</Words>
  <Application>Microsoft Office PowerPoint</Application>
  <PresentationFormat>On-screen Show (4:3)</PresentationFormat>
  <Paragraphs>89</Paragraphs>
  <Slides>9</Slides>
  <Notes>0</Notes>
  <HiddenSlides>0</HiddenSlides>
  <MMClips>1</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Collisions  &amp;  Conservation of Momentum</vt:lpstr>
      <vt:lpstr>There are 2 types of collisions that can occur :</vt:lpstr>
      <vt:lpstr>Slide 3</vt:lpstr>
      <vt:lpstr>Whether a collision is Elastic or Inelastic, the TOTAL MOMENTUM of the system is CONSERVED.</vt:lpstr>
      <vt:lpstr>Slide 5</vt:lpstr>
      <vt:lpstr>Slide 6</vt:lpstr>
      <vt:lpstr>Slide 7</vt:lpstr>
      <vt:lpstr>Slide 8</vt:lpstr>
      <vt:lpstr>Slide 9</vt:lpstr>
    </vt:vector>
  </TitlesOfParts>
  <Company>Chester Upland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Collisions &amp; Conservation of Momentum</dc:title>
  <dc:creator>default</dc:creator>
  <cp:lastModifiedBy>default</cp:lastModifiedBy>
  <cp:revision>35</cp:revision>
  <dcterms:created xsi:type="dcterms:W3CDTF">2011-02-09T01:25:39Z</dcterms:created>
  <dcterms:modified xsi:type="dcterms:W3CDTF">2011-02-10T12:39:41Z</dcterms:modified>
</cp:coreProperties>
</file>